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71" r:id="rId5"/>
    <p:sldId id="258" r:id="rId6"/>
    <p:sldId id="262" r:id="rId7"/>
    <p:sldId id="263" r:id="rId8"/>
    <p:sldId id="264" r:id="rId9"/>
    <p:sldId id="265" r:id="rId10"/>
    <p:sldId id="266" r:id="rId11"/>
    <p:sldId id="267" r:id="rId12"/>
    <p:sldId id="268" r:id="rId13"/>
    <p:sldId id="261" r:id="rId14"/>
    <p:sldId id="269" r:id="rId15"/>
    <p:sldId id="270" r:id="rId16"/>
    <p:sldId id="260" r:id="rId17"/>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6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069"/>
    <p:restoredTop sz="94720"/>
  </p:normalViewPr>
  <p:slideViewPr>
    <p:cSldViewPr snapToGrid="0">
      <p:cViewPr varScale="1">
        <p:scale>
          <a:sx n="71" d="100"/>
          <a:sy n="71" d="100"/>
        </p:scale>
        <p:origin x="106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77916F-C688-4398-B543-2A3F6F9B4C21}"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s-ES"/>
        </a:p>
      </dgm:t>
    </dgm:pt>
    <dgm:pt modelId="{02FE3449-35C5-4333-93BB-267D9E5AED36}">
      <dgm:prSet phldrT="[Texto]" custT="1"/>
      <dgm:spPr/>
      <dgm:t>
        <a:bodyPr/>
        <a:lstStyle/>
        <a:p>
          <a:pPr algn="l"/>
          <a:r>
            <a:rPr lang="es-ES" sz="1800" dirty="0" smtClean="0"/>
            <a:t>* Conocimientos organizados sistemáticamente.</a:t>
          </a:r>
        </a:p>
        <a:p>
          <a:pPr algn="l"/>
          <a:r>
            <a:rPr lang="es-ES" sz="1800" dirty="0" smtClean="0"/>
            <a:t>*El objeto de estudio es la organización y sus métodos para lograr su mayor rendimiento.</a:t>
          </a:r>
        </a:p>
        <a:p>
          <a:pPr algn="l"/>
          <a:r>
            <a:rPr lang="es-ES" sz="1800" dirty="0" smtClean="0"/>
            <a:t>* Técnica, Humana, Legal</a:t>
          </a:r>
          <a:endParaRPr lang="es-ES" sz="1800" dirty="0"/>
        </a:p>
      </dgm:t>
    </dgm:pt>
    <dgm:pt modelId="{517561B2-2D24-41A4-B8D6-B2DFD7D065A5}" type="parTrans" cxnId="{BD3011F1-CB29-4544-B5ED-5438C7437C67}">
      <dgm:prSet/>
      <dgm:spPr/>
      <dgm:t>
        <a:bodyPr/>
        <a:lstStyle/>
        <a:p>
          <a:endParaRPr lang="es-ES"/>
        </a:p>
      </dgm:t>
    </dgm:pt>
    <dgm:pt modelId="{A6774E4A-9B4F-4BF4-95CA-E94C7B7AB9BF}" type="sibTrans" cxnId="{BD3011F1-CB29-4544-B5ED-5438C7437C67}">
      <dgm:prSet/>
      <dgm:spPr/>
      <dgm:t>
        <a:bodyPr/>
        <a:lstStyle/>
        <a:p>
          <a:endParaRPr lang="es-ES"/>
        </a:p>
      </dgm:t>
    </dgm:pt>
    <dgm:pt modelId="{8B571C61-6006-45E2-9A48-0CCEC534F97C}">
      <dgm:prSet phldrT="[Texto]" custT="1"/>
      <dgm:spPr/>
      <dgm:t>
        <a:bodyPr/>
        <a:lstStyle/>
        <a:p>
          <a:pPr algn="l"/>
          <a:r>
            <a:rPr lang="es-ES" sz="1800" dirty="0" smtClean="0"/>
            <a:t>* Necesidad de ser Creativo.</a:t>
          </a:r>
        </a:p>
        <a:p>
          <a:pPr algn="l"/>
          <a:r>
            <a:rPr lang="es-ES" sz="1800" dirty="0" smtClean="0"/>
            <a:t>* Necesidad de Innovar</a:t>
          </a:r>
        </a:p>
        <a:p>
          <a:pPr algn="l"/>
          <a:r>
            <a:rPr lang="es-ES" sz="1800" dirty="0" smtClean="0"/>
            <a:t>* Habilidad para resolver problemas. Plan A, Plan B, Plan C.</a:t>
          </a:r>
          <a:endParaRPr lang="es-ES" sz="1800" dirty="0"/>
        </a:p>
      </dgm:t>
    </dgm:pt>
    <dgm:pt modelId="{E9D0FCAD-DAD7-4F5A-87B8-2B6318D70810}" type="parTrans" cxnId="{95BC0898-0E3A-4AFC-A7E2-9DD1D28F66DA}">
      <dgm:prSet/>
      <dgm:spPr/>
      <dgm:t>
        <a:bodyPr/>
        <a:lstStyle/>
        <a:p>
          <a:endParaRPr lang="es-ES"/>
        </a:p>
      </dgm:t>
    </dgm:pt>
    <dgm:pt modelId="{1004B674-00BA-4559-B9E7-6C568B6F70BA}" type="sibTrans" cxnId="{95BC0898-0E3A-4AFC-A7E2-9DD1D28F66DA}">
      <dgm:prSet/>
      <dgm:spPr/>
      <dgm:t>
        <a:bodyPr/>
        <a:lstStyle/>
        <a:p>
          <a:endParaRPr lang="es-ES"/>
        </a:p>
      </dgm:t>
    </dgm:pt>
    <dgm:pt modelId="{7C4F6A3D-F018-4973-B341-655CA9471140}">
      <dgm:prSet phldrT="[Texto]" custT="1"/>
      <dgm:spPr/>
      <dgm:t>
        <a:bodyPr/>
        <a:lstStyle/>
        <a:p>
          <a:pPr algn="l"/>
          <a:r>
            <a:rPr lang="es-ES" sz="1800" dirty="0" smtClean="0"/>
            <a:t>*Se requieren unas metodologías para aplicar a los proceso.</a:t>
          </a:r>
        </a:p>
        <a:p>
          <a:pPr algn="l"/>
          <a:r>
            <a:rPr lang="es-ES" sz="1800" dirty="0" smtClean="0"/>
            <a:t>*La estandarización en pro de optimización de los recursos. </a:t>
          </a:r>
          <a:endParaRPr lang="es-ES" sz="1800" dirty="0"/>
        </a:p>
      </dgm:t>
    </dgm:pt>
    <dgm:pt modelId="{6B5AFA50-86CD-4CEE-B1B3-9953006F0B02}" type="parTrans" cxnId="{B1AEF9B9-06F5-48D5-A8AB-FC344F0396C2}">
      <dgm:prSet/>
      <dgm:spPr/>
      <dgm:t>
        <a:bodyPr/>
        <a:lstStyle/>
        <a:p>
          <a:endParaRPr lang="es-ES"/>
        </a:p>
      </dgm:t>
    </dgm:pt>
    <dgm:pt modelId="{D0CF7226-A5D0-4F84-B08E-4E90557C0C42}" type="sibTrans" cxnId="{B1AEF9B9-06F5-48D5-A8AB-FC344F0396C2}">
      <dgm:prSet/>
      <dgm:spPr/>
      <dgm:t>
        <a:bodyPr/>
        <a:lstStyle/>
        <a:p>
          <a:endParaRPr lang="es-ES"/>
        </a:p>
      </dgm:t>
    </dgm:pt>
    <dgm:pt modelId="{B3C52585-B3D5-4192-B586-E7827648E2B8}" type="pres">
      <dgm:prSet presAssocID="{1677916F-C688-4398-B543-2A3F6F9B4C21}" presName="CompostProcess" presStyleCnt="0">
        <dgm:presLayoutVars>
          <dgm:dir/>
          <dgm:resizeHandles val="exact"/>
        </dgm:presLayoutVars>
      </dgm:prSet>
      <dgm:spPr/>
    </dgm:pt>
    <dgm:pt modelId="{EB9251B9-8EBA-4C9E-8AB2-5E833CFB513A}" type="pres">
      <dgm:prSet presAssocID="{1677916F-C688-4398-B543-2A3F6F9B4C21}" presName="arrow" presStyleLbl="bgShp" presStyleIdx="0" presStyleCnt="1"/>
      <dgm:spPr/>
    </dgm:pt>
    <dgm:pt modelId="{0B2294D5-EE4F-4BFC-A6C3-BC4AE6528650}" type="pres">
      <dgm:prSet presAssocID="{1677916F-C688-4398-B543-2A3F6F9B4C21}" presName="linearProcess" presStyleCnt="0"/>
      <dgm:spPr/>
    </dgm:pt>
    <dgm:pt modelId="{DFD3AAD1-8C59-4546-8B3E-B2F9261EE27C}" type="pres">
      <dgm:prSet presAssocID="{02FE3449-35C5-4333-93BB-267D9E5AED36}" presName="textNode" presStyleLbl="node1" presStyleIdx="0" presStyleCnt="3">
        <dgm:presLayoutVars>
          <dgm:bulletEnabled val="1"/>
        </dgm:presLayoutVars>
      </dgm:prSet>
      <dgm:spPr/>
      <dgm:t>
        <a:bodyPr/>
        <a:lstStyle/>
        <a:p>
          <a:endParaRPr lang="es-ES"/>
        </a:p>
      </dgm:t>
    </dgm:pt>
    <dgm:pt modelId="{1DC76340-EEAD-4DC6-A0EF-A6864E08225C}" type="pres">
      <dgm:prSet presAssocID="{A6774E4A-9B4F-4BF4-95CA-E94C7B7AB9BF}" presName="sibTrans" presStyleCnt="0"/>
      <dgm:spPr/>
    </dgm:pt>
    <dgm:pt modelId="{B491B4E7-3F57-4AEC-B357-EE97519C5864}" type="pres">
      <dgm:prSet presAssocID="{8B571C61-6006-45E2-9A48-0CCEC534F97C}" presName="textNode" presStyleLbl="node1" presStyleIdx="1" presStyleCnt="3" custScaleX="115090">
        <dgm:presLayoutVars>
          <dgm:bulletEnabled val="1"/>
        </dgm:presLayoutVars>
      </dgm:prSet>
      <dgm:spPr/>
      <dgm:t>
        <a:bodyPr/>
        <a:lstStyle/>
        <a:p>
          <a:endParaRPr lang="es-ES"/>
        </a:p>
      </dgm:t>
    </dgm:pt>
    <dgm:pt modelId="{703C737B-7DC4-46D4-BFD2-273D216986DD}" type="pres">
      <dgm:prSet presAssocID="{1004B674-00BA-4559-B9E7-6C568B6F70BA}" presName="sibTrans" presStyleCnt="0"/>
      <dgm:spPr/>
    </dgm:pt>
    <dgm:pt modelId="{9D2E1A67-513E-418D-80FE-885C744D9274}" type="pres">
      <dgm:prSet presAssocID="{7C4F6A3D-F018-4973-B341-655CA9471140}" presName="textNode" presStyleLbl="node1" presStyleIdx="2" presStyleCnt="3">
        <dgm:presLayoutVars>
          <dgm:bulletEnabled val="1"/>
        </dgm:presLayoutVars>
      </dgm:prSet>
      <dgm:spPr/>
      <dgm:t>
        <a:bodyPr/>
        <a:lstStyle/>
        <a:p>
          <a:endParaRPr lang="es-ES"/>
        </a:p>
      </dgm:t>
    </dgm:pt>
  </dgm:ptLst>
  <dgm:cxnLst>
    <dgm:cxn modelId="{88A3F29E-D192-4EDD-9DE5-BAE59AB998DD}" type="presOf" srcId="{8B571C61-6006-45E2-9A48-0CCEC534F97C}" destId="{B491B4E7-3F57-4AEC-B357-EE97519C5864}" srcOrd="0" destOrd="0" presId="urn:microsoft.com/office/officeart/2005/8/layout/hProcess9"/>
    <dgm:cxn modelId="{BD3011F1-CB29-4544-B5ED-5438C7437C67}" srcId="{1677916F-C688-4398-B543-2A3F6F9B4C21}" destId="{02FE3449-35C5-4333-93BB-267D9E5AED36}" srcOrd="0" destOrd="0" parTransId="{517561B2-2D24-41A4-B8D6-B2DFD7D065A5}" sibTransId="{A6774E4A-9B4F-4BF4-95CA-E94C7B7AB9BF}"/>
    <dgm:cxn modelId="{5D1DCC4A-25E5-4BA0-A57F-F696E72746D3}" type="presOf" srcId="{02FE3449-35C5-4333-93BB-267D9E5AED36}" destId="{DFD3AAD1-8C59-4546-8B3E-B2F9261EE27C}" srcOrd="0" destOrd="0" presId="urn:microsoft.com/office/officeart/2005/8/layout/hProcess9"/>
    <dgm:cxn modelId="{B1AEF9B9-06F5-48D5-A8AB-FC344F0396C2}" srcId="{1677916F-C688-4398-B543-2A3F6F9B4C21}" destId="{7C4F6A3D-F018-4973-B341-655CA9471140}" srcOrd="2" destOrd="0" parTransId="{6B5AFA50-86CD-4CEE-B1B3-9953006F0B02}" sibTransId="{D0CF7226-A5D0-4F84-B08E-4E90557C0C42}"/>
    <dgm:cxn modelId="{95BC0898-0E3A-4AFC-A7E2-9DD1D28F66DA}" srcId="{1677916F-C688-4398-B543-2A3F6F9B4C21}" destId="{8B571C61-6006-45E2-9A48-0CCEC534F97C}" srcOrd="1" destOrd="0" parTransId="{E9D0FCAD-DAD7-4F5A-87B8-2B6318D70810}" sibTransId="{1004B674-00BA-4559-B9E7-6C568B6F70BA}"/>
    <dgm:cxn modelId="{841848BC-7E55-468A-86DA-E4FBAAC38C56}" type="presOf" srcId="{1677916F-C688-4398-B543-2A3F6F9B4C21}" destId="{B3C52585-B3D5-4192-B586-E7827648E2B8}" srcOrd="0" destOrd="0" presId="urn:microsoft.com/office/officeart/2005/8/layout/hProcess9"/>
    <dgm:cxn modelId="{54572D88-A6DD-4F21-84DB-7B39576E7A00}" type="presOf" srcId="{7C4F6A3D-F018-4973-B341-655CA9471140}" destId="{9D2E1A67-513E-418D-80FE-885C744D9274}" srcOrd="0" destOrd="0" presId="urn:microsoft.com/office/officeart/2005/8/layout/hProcess9"/>
    <dgm:cxn modelId="{910C238D-65CE-4C74-802E-744794CD8C59}" type="presParOf" srcId="{B3C52585-B3D5-4192-B586-E7827648E2B8}" destId="{EB9251B9-8EBA-4C9E-8AB2-5E833CFB513A}" srcOrd="0" destOrd="0" presId="urn:microsoft.com/office/officeart/2005/8/layout/hProcess9"/>
    <dgm:cxn modelId="{DB294218-1FFD-441D-9066-EC93425C2E52}" type="presParOf" srcId="{B3C52585-B3D5-4192-B586-E7827648E2B8}" destId="{0B2294D5-EE4F-4BFC-A6C3-BC4AE6528650}" srcOrd="1" destOrd="0" presId="urn:microsoft.com/office/officeart/2005/8/layout/hProcess9"/>
    <dgm:cxn modelId="{F9FDD7E8-662B-4C25-A1DC-A0819CA803CB}" type="presParOf" srcId="{0B2294D5-EE4F-4BFC-A6C3-BC4AE6528650}" destId="{DFD3AAD1-8C59-4546-8B3E-B2F9261EE27C}" srcOrd="0" destOrd="0" presId="urn:microsoft.com/office/officeart/2005/8/layout/hProcess9"/>
    <dgm:cxn modelId="{364FA52B-F34A-4929-9495-E9B140D27901}" type="presParOf" srcId="{0B2294D5-EE4F-4BFC-A6C3-BC4AE6528650}" destId="{1DC76340-EEAD-4DC6-A0EF-A6864E08225C}" srcOrd="1" destOrd="0" presId="urn:microsoft.com/office/officeart/2005/8/layout/hProcess9"/>
    <dgm:cxn modelId="{05AF8AC2-0BF6-43EA-8F4F-546670E8F0ED}" type="presParOf" srcId="{0B2294D5-EE4F-4BFC-A6C3-BC4AE6528650}" destId="{B491B4E7-3F57-4AEC-B357-EE97519C5864}" srcOrd="2" destOrd="0" presId="urn:microsoft.com/office/officeart/2005/8/layout/hProcess9"/>
    <dgm:cxn modelId="{6945B7CB-BC3A-4B86-A1B2-44AA9EB94E78}" type="presParOf" srcId="{0B2294D5-EE4F-4BFC-A6C3-BC4AE6528650}" destId="{703C737B-7DC4-46D4-BFD2-273D216986DD}" srcOrd="3" destOrd="0" presId="urn:microsoft.com/office/officeart/2005/8/layout/hProcess9"/>
    <dgm:cxn modelId="{DF2965DE-E926-4CC8-BA0B-9CEF304BDE8C}" type="presParOf" srcId="{0B2294D5-EE4F-4BFC-A6C3-BC4AE6528650}" destId="{9D2E1A67-513E-418D-80FE-885C744D9274}"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9251B9-8EBA-4C9E-8AB2-5E833CFB513A}">
      <dsp:nvSpPr>
        <dsp:cNvPr id="0" name=""/>
        <dsp:cNvSpPr/>
      </dsp:nvSpPr>
      <dsp:spPr>
        <a:xfrm>
          <a:off x="831028" y="0"/>
          <a:ext cx="9418319" cy="528419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D3AAD1-8C59-4546-8B3E-B2F9261EE27C}">
      <dsp:nvSpPr>
        <dsp:cNvPr id="0" name=""/>
        <dsp:cNvSpPr/>
      </dsp:nvSpPr>
      <dsp:spPr>
        <a:xfrm>
          <a:off x="291" y="1585258"/>
          <a:ext cx="3200790" cy="211367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ES" sz="1800" kern="1200" dirty="0" smtClean="0"/>
            <a:t>* Conocimientos organizados sistemáticamente.</a:t>
          </a:r>
        </a:p>
        <a:p>
          <a:pPr lvl="0" algn="l" defTabSz="800100">
            <a:lnSpc>
              <a:spcPct val="90000"/>
            </a:lnSpc>
            <a:spcBef>
              <a:spcPct val="0"/>
            </a:spcBef>
            <a:spcAft>
              <a:spcPct val="35000"/>
            </a:spcAft>
          </a:pPr>
          <a:r>
            <a:rPr lang="es-ES" sz="1800" kern="1200" dirty="0" smtClean="0"/>
            <a:t>*El objeto de estudio es la organización y sus métodos para lograr su mayor rendimiento.</a:t>
          </a:r>
        </a:p>
        <a:p>
          <a:pPr lvl="0" algn="l" defTabSz="800100">
            <a:lnSpc>
              <a:spcPct val="90000"/>
            </a:lnSpc>
            <a:spcBef>
              <a:spcPct val="0"/>
            </a:spcBef>
            <a:spcAft>
              <a:spcPct val="35000"/>
            </a:spcAft>
          </a:pPr>
          <a:r>
            <a:rPr lang="es-ES" sz="1800" kern="1200" dirty="0" smtClean="0"/>
            <a:t>* Técnica, Humana, Legal</a:t>
          </a:r>
          <a:endParaRPr lang="es-ES" sz="1800" kern="1200" dirty="0"/>
        </a:p>
      </dsp:txBody>
      <dsp:txXfrm>
        <a:off x="103472" y="1688439"/>
        <a:ext cx="2994428" cy="1907316"/>
      </dsp:txXfrm>
    </dsp:sp>
    <dsp:sp modelId="{B491B4E7-3F57-4AEC-B357-EE97519C5864}">
      <dsp:nvSpPr>
        <dsp:cNvPr id="0" name=""/>
        <dsp:cNvSpPr/>
      </dsp:nvSpPr>
      <dsp:spPr>
        <a:xfrm>
          <a:off x="3698292" y="1585258"/>
          <a:ext cx="3683790" cy="211367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ES" sz="1800" kern="1200" dirty="0" smtClean="0"/>
            <a:t>* Necesidad de ser Creativo.</a:t>
          </a:r>
        </a:p>
        <a:p>
          <a:pPr lvl="0" algn="l" defTabSz="800100">
            <a:lnSpc>
              <a:spcPct val="90000"/>
            </a:lnSpc>
            <a:spcBef>
              <a:spcPct val="0"/>
            </a:spcBef>
            <a:spcAft>
              <a:spcPct val="35000"/>
            </a:spcAft>
          </a:pPr>
          <a:r>
            <a:rPr lang="es-ES" sz="1800" kern="1200" dirty="0" smtClean="0"/>
            <a:t>* Necesidad de Innovar</a:t>
          </a:r>
        </a:p>
        <a:p>
          <a:pPr lvl="0" algn="l" defTabSz="800100">
            <a:lnSpc>
              <a:spcPct val="90000"/>
            </a:lnSpc>
            <a:spcBef>
              <a:spcPct val="0"/>
            </a:spcBef>
            <a:spcAft>
              <a:spcPct val="35000"/>
            </a:spcAft>
          </a:pPr>
          <a:r>
            <a:rPr lang="es-ES" sz="1800" kern="1200" dirty="0" smtClean="0"/>
            <a:t>* Habilidad para resolver problemas. Plan A, Plan B, Plan C.</a:t>
          </a:r>
          <a:endParaRPr lang="es-ES" sz="1800" kern="1200" dirty="0"/>
        </a:p>
      </dsp:txBody>
      <dsp:txXfrm>
        <a:off x="3801473" y="1688439"/>
        <a:ext cx="3477428" cy="1907316"/>
      </dsp:txXfrm>
    </dsp:sp>
    <dsp:sp modelId="{9D2E1A67-513E-418D-80FE-885C744D9274}">
      <dsp:nvSpPr>
        <dsp:cNvPr id="0" name=""/>
        <dsp:cNvSpPr/>
      </dsp:nvSpPr>
      <dsp:spPr>
        <a:xfrm>
          <a:off x="7879293" y="1585258"/>
          <a:ext cx="3200790" cy="211367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ES" sz="1800" kern="1200" dirty="0" smtClean="0"/>
            <a:t>*Se requieren unas metodologías para aplicar a los proceso.</a:t>
          </a:r>
        </a:p>
        <a:p>
          <a:pPr lvl="0" algn="l" defTabSz="800100">
            <a:lnSpc>
              <a:spcPct val="90000"/>
            </a:lnSpc>
            <a:spcBef>
              <a:spcPct val="0"/>
            </a:spcBef>
            <a:spcAft>
              <a:spcPct val="35000"/>
            </a:spcAft>
          </a:pPr>
          <a:r>
            <a:rPr lang="es-ES" sz="1800" kern="1200" dirty="0" smtClean="0"/>
            <a:t>*La estandarización en pro de optimización de los recursos. </a:t>
          </a:r>
          <a:endParaRPr lang="es-ES" sz="1800" kern="1200" dirty="0"/>
        </a:p>
      </dsp:txBody>
      <dsp:txXfrm>
        <a:off x="7982474" y="1688439"/>
        <a:ext cx="2994428" cy="190731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3E6D06-BFE6-2020-7A45-90622F7821DF}"/>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O"/>
          </a:p>
        </p:txBody>
      </p:sp>
      <p:sp>
        <p:nvSpPr>
          <p:cNvPr id="3" name="Subtítulo 2">
            <a:extLst>
              <a:ext uri="{FF2B5EF4-FFF2-40B4-BE49-F238E27FC236}">
                <a16:creationId xmlns:a16="http://schemas.microsoft.com/office/drawing/2014/main" id="{4F651753-AEAA-29BA-CA1B-813146CA93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O"/>
          </a:p>
        </p:txBody>
      </p:sp>
      <p:sp>
        <p:nvSpPr>
          <p:cNvPr id="4" name="Marcador de fecha 3">
            <a:extLst>
              <a:ext uri="{FF2B5EF4-FFF2-40B4-BE49-F238E27FC236}">
                <a16:creationId xmlns:a16="http://schemas.microsoft.com/office/drawing/2014/main" id="{42428A83-0984-60B2-0F3A-CDDA90166782}"/>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5" name="Marcador de pie de página 4">
            <a:extLst>
              <a:ext uri="{FF2B5EF4-FFF2-40B4-BE49-F238E27FC236}">
                <a16:creationId xmlns:a16="http://schemas.microsoft.com/office/drawing/2014/main" id="{5B66D5BD-147A-D0C3-9798-877BEC77D390}"/>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53D2A704-CF47-4ABC-893F-102731D3B63F}"/>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3505295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C095EB-C4EB-284B-DA1A-FA2672A07548}"/>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E1A076BE-2DAA-EA0A-B5F9-3FE962E634E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54A39395-DFB3-7467-5591-CC9CEAACE5C5}"/>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5" name="Marcador de pie de página 4">
            <a:extLst>
              <a:ext uri="{FF2B5EF4-FFF2-40B4-BE49-F238E27FC236}">
                <a16:creationId xmlns:a16="http://schemas.microsoft.com/office/drawing/2014/main" id="{EBF41EC1-E4FF-C39D-EA5C-66F6194FF7BE}"/>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ACDCFA55-CA95-C8B8-C49E-621686B9222E}"/>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4066795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9786E63-052F-83FE-B0F7-021033C76B3C}"/>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8F3260BC-ADC9-A8B6-A558-B5247BD1C30B}"/>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E23D8EFC-5DC9-69EE-DE9D-72A1B0BD6991}"/>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5" name="Marcador de pie de página 4">
            <a:extLst>
              <a:ext uri="{FF2B5EF4-FFF2-40B4-BE49-F238E27FC236}">
                <a16:creationId xmlns:a16="http://schemas.microsoft.com/office/drawing/2014/main" id="{AB06FE5C-2B2A-FEF1-CA8D-A3D0E68F51F1}"/>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622D08D3-DAFC-34BF-574E-723CE53150C7}"/>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1514044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13C550-4761-58AA-7BBB-A49E828DE0E4}"/>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03E228CD-D37A-7CEE-8E2B-1D764F5D95CF}"/>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F07BF165-B71B-1CE7-C750-2BD4789DB39A}"/>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5" name="Marcador de pie de página 4">
            <a:extLst>
              <a:ext uri="{FF2B5EF4-FFF2-40B4-BE49-F238E27FC236}">
                <a16:creationId xmlns:a16="http://schemas.microsoft.com/office/drawing/2014/main" id="{F5C0A45B-1911-2A6C-1558-A80809DCCDE7}"/>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C2B4B852-E014-AAC3-3AE9-709A319EF868}"/>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140104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62A825-3AF2-4073-4AB5-7E05700CEC8C}"/>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0BEFF345-19DA-6881-E3F4-1E37FEADD0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B6710165-9F85-99FA-E147-FAA19528BCAD}"/>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5" name="Marcador de pie de página 4">
            <a:extLst>
              <a:ext uri="{FF2B5EF4-FFF2-40B4-BE49-F238E27FC236}">
                <a16:creationId xmlns:a16="http://schemas.microsoft.com/office/drawing/2014/main" id="{68025126-925A-A092-CAA8-364010560725}"/>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247E9E67-5E4A-51F0-9EA3-4EABF9DA102A}"/>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3460963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F476F8-2A10-900F-C515-D0079369FDAE}"/>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28D7A153-5B75-136E-BAF6-43003CAA7DBE}"/>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06ACA028-CF36-5F3B-1C96-EBAAE7DD2DF6}"/>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216F3D29-BE7F-432F-7243-5DC3A739D178}"/>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6" name="Marcador de pie de página 5">
            <a:extLst>
              <a:ext uri="{FF2B5EF4-FFF2-40B4-BE49-F238E27FC236}">
                <a16:creationId xmlns:a16="http://schemas.microsoft.com/office/drawing/2014/main" id="{8E99886D-B93F-26B4-89A7-F24C8BB85368}"/>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96750B22-02E1-FE61-E6AD-D21728E3D5B7}"/>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1831294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452C76-6EB1-52C7-423A-6368560751C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7579AAC9-82AA-74A1-BC13-BC26A5D6AA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61D8BE91-AF1B-6CBC-3C94-CA5195D3ED5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CFB14BB9-9F30-A4F6-3850-80C61518F1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C0FDF28B-2228-5AC9-F71C-3D3EC568845E}"/>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7ABDABD1-3DB2-A6C7-81DE-343D48955AD3}"/>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8" name="Marcador de pie de página 7">
            <a:extLst>
              <a:ext uri="{FF2B5EF4-FFF2-40B4-BE49-F238E27FC236}">
                <a16:creationId xmlns:a16="http://schemas.microsoft.com/office/drawing/2014/main" id="{9E87C1DB-FB84-6090-056C-D7DBA6B92226}"/>
              </a:ext>
            </a:extLst>
          </p:cNvPr>
          <p:cNvSpPr>
            <a:spLocks noGrp="1"/>
          </p:cNvSpPr>
          <p:nvPr>
            <p:ph type="ftr" sz="quarter" idx="11"/>
          </p:nvPr>
        </p:nvSpPr>
        <p:spPr/>
        <p:txBody>
          <a:bodyPr/>
          <a:lstStyle/>
          <a:p>
            <a:endParaRPr lang="es-CO" dirty="0"/>
          </a:p>
        </p:txBody>
      </p:sp>
      <p:sp>
        <p:nvSpPr>
          <p:cNvPr id="9" name="Marcador de número de diapositiva 8">
            <a:extLst>
              <a:ext uri="{FF2B5EF4-FFF2-40B4-BE49-F238E27FC236}">
                <a16:creationId xmlns:a16="http://schemas.microsoft.com/office/drawing/2014/main" id="{8851BA0F-2B47-A0FB-80C6-5AFCAA8F1A47}"/>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2466425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353225-FFDC-EA9B-781E-260449778062}"/>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9CF9D911-8399-8B66-909A-13DD46A52A93}"/>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4" name="Marcador de pie de página 3">
            <a:extLst>
              <a:ext uri="{FF2B5EF4-FFF2-40B4-BE49-F238E27FC236}">
                <a16:creationId xmlns:a16="http://schemas.microsoft.com/office/drawing/2014/main" id="{FB17B0BC-973E-9E07-44D7-DD37A8BB210B}"/>
              </a:ext>
            </a:extLst>
          </p:cNvPr>
          <p:cNvSpPr>
            <a:spLocks noGrp="1"/>
          </p:cNvSpPr>
          <p:nvPr>
            <p:ph type="ftr" sz="quarter" idx="11"/>
          </p:nvPr>
        </p:nvSpPr>
        <p:spPr/>
        <p:txBody>
          <a:bodyPr/>
          <a:lstStyle/>
          <a:p>
            <a:endParaRPr lang="es-CO" dirty="0"/>
          </a:p>
        </p:txBody>
      </p:sp>
      <p:sp>
        <p:nvSpPr>
          <p:cNvPr id="5" name="Marcador de número de diapositiva 4">
            <a:extLst>
              <a:ext uri="{FF2B5EF4-FFF2-40B4-BE49-F238E27FC236}">
                <a16:creationId xmlns:a16="http://schemas.microsoft.com/office/drawing/2014/main" id="{6333F818-5933-B2C4-D59C-2A5E119863E2}"/>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97836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3417DA5-C826-1B8D-6259-CDC4C0FCE7B8}"/>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3" name="Marcador de pie de página 2">
            <a:extLst>
              <a:ext uri="{FF2B5EF4-FFF2-40B4-BE49-F238E27FC236}">
                <a16:creationId xmlns:a16="http://schemas.microsoft.com/office/drawing/2014/main" id="{C8A07EAE-74F4-B48A-4F88-8FA1BC3402FA}"/>
              </a:ext>
            </a:extLst>
          </p:cNvPr>
          <p:cNvSpPr>
            <a:spLocks noGrp="1"/>
          </p:cNvSpPr>
          <p:nvPr>
            <p:ph type="ftr" sz="quarter" idx="11"/>
          </p:nvPr>
        </p:nvSpPr>
        <p:spPr/>
        <p:txBody>
          <a:bodyPr/>
          <a:lstStyle/>
          <a:p>
            <a:endParaRPr lang="es-CO" dirty="0"/>
          </a:p>
        </p:txBody>
      </p:sp>
      <p:sp>
        <p:nvSpPr>
          <p:cNvPr id="4" name="Marcador de número de diapositiva 3">
            <a:extLst>
              <a:ext uri="{FF2B5EF4-FFF2-40B4-BE49-F238E27FC236}">
                <a16:creationId xmlns:a16="http://schemas.microsoft.com/office/drawing/2014/main" id="{F2F0221C-1E47-9B83-2B7E-80371899B0B2}"/>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1456087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803959-9EC9-C0F4-97BE-295699336FE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055CBDF3-1BC5-56A9-6A5E-FB9288EECE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89C877A9-785A-8F0C-1752-9224813FE1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5D71C858-9955-6234-00E2-BEDFCF9D28FE}"/>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6" name="Marcador de pie de página 5">
            <a:extLst>
              <a:ext uri="{FF2B5EF4-FFF2-40B4-BE49-F238E27FC236}">
                <a16:creationId xmlns:a16="http://schemas.microsoft.com/office/drawing/2014/main" id="{BB63AF40-F277-A7B1-061A-8E7CDB99921F}"/>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161D9F6A-F965-7352-BB62-AA7AABEDD187}"/>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4273154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56E22B-7CBB-78F5-1E70-DCA8DF2A5A7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4A652615-570B-1F51-0293-80703D8712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id="{BF4CEFC1-7FC0-AAA0-5954-66ABDFEAA3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65D750E-86C2-DD92-F282-0D562AA0AC4E}"/>
              </a:ext>
            </a:extLst>
          </p:cNvPr>
          <p:cNvSpPr>
            <a:spLocks noGrp="1"/>
          </p:cNvSpPr>
          <p:nvPr>
            <p:ph type="dt" sz="half" idx="10"/>
          </p:nvPr>
        </p:nvSpPr>
        <p:spPr/>
        <p:txBody>
          <a:bodyPr/>
          <a:lstStyle/>
          <a:p>
            <a:fld id="{08810DEB-583A-6E46-8C15-E865F109CEF2}" type="datetimeFigureOut">
              <a:rPr lang="es-CO" smtClean="0"/>
              <a:t>3/03/2026</a:t>
            </a:fld>
            <a:endParaRPr lang="es-CO" dirty="0"/>
          </a:p>
        </p:txBody>
      </p:sp>
      <p:sp>
        <p:nvSpPr>
          <p:cNvPr id="6" name="Marcador de pie de página 5">
            <a:extLst>
              <a:ext uri="{FF2B5EF4-FFF2-40B4-BE49-F238E27FC236}">
                <a16:creationId xmlns:a16="http://schemas.microsoft.com/office/drawing/2014/main" id="{C5BE9411-2382-0FD3-55E8-E8236CFCDD97}"/>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C4846209-8548-5A79-A469-37E17E82864C}"/>
              </a:ext>
            </a:extLst>
          </p:cNvPr>
          <p:cNvSpPr>
            <a:spLocks noGrp="1"/>
          </p:cNvSpPr>
          <p:nvPr>
            <p:ph type="sldNum" sz="quarter" idx="12"/>
          </p:nvPr>
        </p:nvSpPr>
        <p:spPr/>
        <p:txBody>
          <a:bodyPr/>
          <a:lstStyle/>
          <a:p>
            <a:fld id="{9F278C59-D6E7-0A43-9D37-E10C49775ADA}" type="slidenum">
              <a:rPr lang="es-CO" smtClean="0"/>
              <a:t>‹Nº›</a:t>
            </a:fld>
            <a:endParaRPr lang="es-CO" dirty="0"/>
          </a:p>
        </p:txBody>
      </p:sp>
    </p:spTree>
    <p:extLst>
      <p:ext uri="{BB962C8B-B14F-4D97-AF65-F5344CB8AC3E}">
        <p14:creationId xmlns:p14="http://schemas.microsoft.com/office/powerpoint/2010/main" val="83085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C1B5004-86BF-C48A-C38C-5741C4C936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C79B94CA-6749-829A-724B-C7FB5A4AD3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AC7B6C8D-D9EC-7126-52CD-A2967F792C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810DEB-583A-6E46-8C15-E865F109CEF2}" type="datetimeFigureOut">
              <a:rPr lang="es-CO" smtClean="0"/>
              <a:t>3/03/2026</a:t>
            </a:fld>
            <a:endParaRPr lang="es-CO" dirty="0"/>
          </a:p>
        </p:txBody>
      </p:sp>
      <p:sp>
        <p:nvSpPr>
          <p:cNvPr id="5" name="Marcador de pie de página 4">
            <a:extLst>
              <a:ext uri="{FF2B5EF4-FFF2-40B4-BE49-F238E27FC236}">
                <a16:creationId xmlns:a16="http://schemas.microsoft.com/office/drawing/2014/main" id="{E8A0E2FA-91B5-2919-B3CA-5AA9D1A2E4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p>
        </p:txBody>
      </p:sp>
      <p:sp>
        <p:nvSpPr>
          <p:cNvPr id="6" name="Marcador de número de diapositiva 5">
            <a:extLst>
              <a:ext uri="{FF2B5EF4-FFF2-40B4-BE49-F238E27FC236}">
                <a16:creationId xmlns:a16="http://schemas.microsoft.com/office/drawing/2014/main" id="{C3A90465-8BE9-0A12-7C6C-CF97D026BD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278C59-D6E7-0A43-9D37-E10C49775ADA}" type="slidenum">
              <a:rPr lang="es-CO" smtClean="0"/>
              <a:t>‹Nº›</a:t>
            </a:fld>
            <a:endParaRPr lang="es-CO" dirty="0"/>
          </a:p>
        </p:txBody>
      </p:sp>
    </p:spTree>
    <p:extLst>
      <p:ext uri="{BB962C8B-B14F-4D97-AF65-F5344CB8AC3E}">
        <p14:creationId xmlns:p14="http://schemas.microsoft.com/office/powerpoint/2010/main" val="814591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7390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632012" y="259873"/>
            <a:ext cx="8229600" cy="646331"/>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14 PRINCIPIOS DE FAYOL</a:t>
            </a:r>
            <a:endParaRPr lang="es-CO" sz="3600" b="1" dirty="0">
              <a:solidFill>
                <a:srgbClr val="002060"/>
              </a:solidFill>
              <a:latin typeface="Century Gothic" panose="020B0502020202020204" pitchFamily="34" charset="0"/>
            </a:endParaRPr>
          </a:p>
        </p:txBody>
      </p:sp>
      <p:pic>
        <p:nvPicPr>
          <p:cNvPr id="8" name="Imagen 7"/>
          <p:cNvPicPr>
            <a:picLocks noChangeAspect="1"/>
          </p:cNvPicPr>
          <p:nvPr/>
        </p:nvPicPr>
        <p:blipFill>
          <a:blip r:embed="rId2">
            <a:duotone>
              <a:schemeClr val="accent1">
                <a:shade val="45000"/>
                <a:satMod val="135000"/>
              </a:schemeClr>
              <a:prstClr val="white"/>
            </a:duotone>
          </a:blip>
          <a:stretch>
            <a:fillRect/>
          </a:stretch>
        </p:blipFill>
        <p:spPr>
          <a:xfrm>
            <a:off x="2541494" y="778417"/>
            <a:ext cx="7234518" cy="6079583"/>
          </a:xfrm>
          <a:prstGeom prst="rect">
            <a:avLst/>
          </a:prstGeom>
        </p:spPr>
      </p:pic>
    </p:spTree>
    <p:extLst>
      <p:ext uri="{BB962C8B-B14F-4D97-AF65-F5344CB8AC3E}">
        <p14:creationId xmlns:p14="http://schemas.microsoft.com/office/powerpoint/2010/main" val="2905237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632012" y="259873"/>
            <a:ext cx="8229600" cy="646331"/>
          </a:xfrm>
          <a:prstGeom prst="rect">
            <a:avLst/>
          </a:prstGeom>
          <a:noFill/>
        </p:spPr>
        <p:txBody>
          <a:bodyPr wrap="square" rtlCol="0">
            <a:spAutoFit/>
          </a:bodyPr>
          <a:lstStyle/>
          <a:p>
            <a:pPr algn="ctr"/>
            <a:r>
              <a:rPr lang="es-CO" sz="3600" b="1" dirty="0">
                <a:solidFill>
                  <a:srgbClr val="002060"/>
                </a:solidFill>
                <a:latin typeface="Century Gothic" panose="020B0502020202020204" pitchFamily="34" charset="0"/>
              </a:rPr>
              <a:t>Experimento de Hawthorne</a:t>
            </a:r>
          </a:p>
        </p:txBody>
      </p:sp>
      <p:pic>
        <p:nvPicPr>
          <p:cNvPr id="2" name="Imagen 1"/>
          <p:cNvPicPr>
            <a:picLocks noChangeAspect="1"/>
          </p:cNvPicPr>
          <p:nvPr/>
        </p:nvPicPr>
        <p:blipFill>
          <a:blip r:embed="rId2">
            <a:duotone>
              <a:schemeClr val="accent1">
                <a:shade val="45000"/>
                <a:satMod val="135000"/>
              </a:schemeClr>
              <a:prstClr val="white"/>
            </a:duotone>
          </a:blip>
          <a:stretch>
            <a:fillRect/>
          </a:stretch>
        </p:blipFill>
        <p:spPr>
          <a:xfrm>
            <a:off x="3103467" y="1333501"/>
            <a:ext cx="5601583" cy="2835087"/>
          </a:xfrm>
          <a:prstGeom prst="rect">
            <a:avLst/>
          </a:prstGeom>
        </p:spPr>
      </p:pic>
      <p:sp>
        <p:nvSpPr>
          <p:cNvPr id="3" name="Rectángulo 2"/>
          <p:cNvSpPr/>
          <p:nvPr/>
        </p:nvSpPr>
        <p:spPr>
          <a:xfrm>
            <a:off x="1434352" y="4667051"/>
            <a:ext cx="9699812" cy="1815882"/>
          </a:xfrm>
          <a:prstGeom prst="rect">
            <a:avLst/>
          </a:prstGeom>
        </p:spPr>
        <p:txBody>
          <a:bodyPr wrap="square">
            <a:spAutoFit/>
          </a:bodyPr>
          <a:lstStyle/>
          <a:p>
            <a:r>
              <a:rPr lang="es-ES" sz="2800" dirty="0"/>
              <a:t>L</a:t>
            </a:r>
            <a:r>
              <a:rPr lang="es-ES" sz="2800" dirty="0" smtClean="0"/>
              <a:t>as </a:t>
            </a:r>
            <a:r>
              <a:rPr lang="es-ES" sz="2800" dirty="0"/>
              <a:t>condiciones socio-psicológicas eran las más relevantes. Es decir, los empleados eran más productivos cuando percibían que sus superiores se preocupaban por su bienestar, cuando los supervisores les ponían una mayor atención (Efecto Hawthorne).</a:t>
            </a:r>
            <a:endParaRPr lang="en-US" sz="2800" dirty="0"/>
          </a:p>
        </p:txBody>
      </p:sp>
    </p:spTree>
    <p:extLst>
      <p:ext uri="{BB962C8B-B14F-4D97-AF65-F5344CB8AC3E}">
        <p14:creationId xmlns:p14="http://schemas.microsoft.com/office/powerpoint/2010/main" val="1726719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pic>
        <p:nvPicPr>
          <p:cNvPr id="4" name="Imagen 3"/>
          <p:cNvPicPr>
            <a:picLocks noChangeAspect="1"/>
          </p:cNvPicPr>
          <p:nvPr/>
        </p:nvPicPr>
        <p:blipFill>
          <a:blip r:embed="rId2">
            <a:duotone>
              <a:schemeClr val="accent1">
                <a:shade val="45000"/>
                <a:satMod val="135000"/>
              </a:schemeClr>
              <a:prstClr val="white"/>
            </a:duotone>
          </a:blip>
          <a:stretch>
            <a:fillRect/>
          </a:stretch>
        </p:blipFill>
        <p:spPr>
          <a:xfrm>
            <a:off x="4664973" y="906203"/>
            <a:ext cx="6482639" cy="5694618"/>
          </a:xfrm>
          <a:prstGeom prst="rect">
            <a:avLst/>
          </a:prstGeom>
        </p:spPr>
      </p:pic>
      <p:sp>
        <p:nvSpPr>
          <p:cNvPr id="5" name="CuadroTexto 4">
            <a:extLst>
              <a:ext uri="{FF2B5EF4-FFF2-40B4-BE49-F238E27FC236}">
                <a16:creationId xmlns:a16="http://schemas.microsoft.com/office/drawing/2014/main" id="{11F7ADBC-A33F-D081-377E-40BFB417CC19}"/>
              </a:ext>
            </a:extLst>
          </p:cNvPr>
          <p:cNvSpPr txBox="1"/>
          <p:nvPr/>
        </p:nvSpPr>
        <p:spPr>
          <a:xfrm>
            <a:off x="-685801" y="259872"/>
            <a:ext cx="6185647" cy="646331"/>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ELTON MAYO</a:t>
            </a:r>
            <a:endParaRPr lang="es-CO" sz="36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1112125" y="2148124"/>
            <a:ext cx="3096803" cy="2585323"/>
          </a:xfrm>
          <a:prstGeom prst="rect">
            <a:avLst/>
          </a:prstGeom>
          <a:noFill/>
        </p:spPr>
        <p:txBody>
          <a:bodyPr wrap="square" rtlCol="0">
            <a:spAutoFit/>
          </a:bodyPr>
          <a:lstStyle/>
          <a:p>
            <a:r>
              <a:rPr lang="es-ES" dirty="0">
                <a:latin typeface="Century Gothic" panose="020B0502020202020204" pitchFamily="34" charset="0"/>
              </a:rPr>
              <a:t>Se debe tomar en cuenta la opinión de los empleados en las decisiones de la organización para hacerles sentir motivados.</a:t>
            </a:r>
          </a:p>
          <a:p>
            <a:r>
              <a:rPr lang="es-ES" dirty="0">
                <a:latin typeface="Century Gothic" panose="020B0502020202020204" pitchFamily="34" charset="0"/>
              </a:rPr>
              <a:t>Cuando el empleado interactúa más, es más productivo.</a:t>
            </a:r>
          </a:p>
        </p:txBody>
      </p:sp>
    </p:spTree>
    <p:extLst>
      <p:ext uri="{BB962C8B-B14F-4D97-AF65-F5344CB8AC3E}">
        <p14:creationId xmlns:p14="http://schemas.microsoft.com/office/powerpoint/2010/main" val="818272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1429375" y="447562"/>
            <a:ext cx="9112731"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Taylor, Fayol y mayo</a:t>
            </a:r>
            <a:endParaRPr lang="es-CO" sz="5400" b="1" dirty="0">
              <a:solidFill>
                <a:srgbClr val="002060"/>
              </a:solidFill>
              <a:latin typeface="Century Gothic" panose="020B0502020202020204" pitchFamily="34" charset="0"/>
            </a:endParaRPr>
          </a:p>
        </p:txBody>
      </p:sp>
      <p:pic>
        <p:nvPicPr>
          <p:cNvPr id="2" name="Imagen 1"/>
          <p:cNvPicPr>
            <a:picLocks noChangeAspect="1"/>
          </p:cNvPicPr>
          <p:nvPr/>
        </p:nvPicPr>
        <p:blipFill>
          <a:blip r:embed="rId3">
            <a:duotone>
              <a:schemeClr val="accent1">
                <a:shade val="45000"/>
                <a:satMod val="135000"/>
              </a:schemeClr>
              <a:prstClr val="white"/>
            </a:duotone>
            <a:lum bright="-20000" contrast="20000"/>
          </a:blip>
          <a:stretch>
            <a:fillRect/>
          </a:stretch>
        </p:blipFill>
        <p:spPr>
          <a:xfrm>
            <a:off x="1273361" y="1568133"/>
            <a:ext cx="9268745" cy="4994745"/>
          </a:xfrm>
          <a:prstGeom prst="rect">
            <a:avLst/>
          </a:prstGeom>
        </p:spPr>
      </p:pic>
    </p:spTree>
    <p:extLst>
      <p:ext uri="{BB962C8B-B14F-4D97-AF65-F5344CB8AC3E}">
        <p14:creationId xmlns:p14="http://schemas.microsoft.com/office/powerpoint/2010/main" val="846470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598900" y="772665"/>
            <a:ext cx="6907709" cy="1446550"/>
          </a:xfrm>
          <a:prstGeom prst="rect">
            <a:avLst/>
          </a:prstGeom>
          <a:noFill/>
        </p:spPr>
        <p:txBody>
          <a:bodyPr wrap="square" rtlCol="0">
            <a:spAutoFit/>
          </a:bodyPr>
          <a:lstStyle/>
          <a:p>
            <a:pPr algn="ctr"/>
            <a:r>
              <a:rPr lang="es-CO" sz="4400" b="1" dirty="0">
                <a:solidFill>
                  <a:srgbClr val="002060"/>
                </a:solidFill>
                <a:latin typeface="Century Gothic" panose="020B0502020202020204" pitchFamily="34" charset="0"/>
              </a:rPr>
              <a:t>¿Qué son los stakeholders?</a:t>
            </a:r>
          </a:p>
        </p:txBody>
      </p:sp>
      <p:sp>
        <p:nvSpPr>
          <p:cNvPr id="6" name="CuadroTexto 5">
            <a:extLst>
              <a:ext uri="{FF2B5EF4-FFF2-40B4-BE49-F238E27FC236}">
                <a16:creationId xmlns:a16="http://schemas.microsoft.com/office/drawing/2014/main" id="{0CAE043F-67C1-F649-EA10-F8A5DEA53F04}"/>
              </a:ext>
            </a:extLst>
          </p:cNvPr>
          <p:cNvSpPr txBox="1"/>
          <p:nvPr/>
        </p:nvSpPr>
        <p:spPr>
          <a:xfrm>
            <a:off x="5791702" y="772665"/>
            <a:ext cx="4024652" cy="1477328"/>
          </a:xfrm>
          <a:prstGeom prst="rect">
            <a:avLst/>
          </a:prstGeom>
          <a:noFill/>
        </p:spPr>
        <p:txBody>
          <a:bodyPr wrap="square" rtlCol="0">
            <a:spAutoFit/>
          </a:bodyPr>
          <a:lstStyle/>
          <a:p>
            <a:pPr algn="just"/>
            <a:r>
              <a:rPr lang="es-ES" dirty="0">
                <a:latin typeface="Century Gothic" panose="020B0502020202020204" pitchFamily="34" charset="0"/>
              </a:rPr>
              <a:t>En términos sencillos, los stakeholders abarcan cualquier persona que pueda afectar o verse afectada por los resultados de una empresa.</a:t>
            </a:r>
            <a:endParaRPr lang="es-CO" dirty="0">
              <a:latin typeface="Century Gothic" panose="020B0502020202020204" pitchFamily="34" charset="0"/>
            </a:endParaRPr>
          </a:p>
        </p:txBody>
      </p:sp>
      <p:pic>
        <p:nvPicPr>
          <p:cNvPr id="3" name="Imagen 2"/>
          <p:cNvPicPr>
            <a:picLocks noChangeAspect="1"/>
          </p:cNvPicPr>
          <p:nvPr/>
        </p:nvPicPr>
        <p:blipFill>
          <a:blip r:embed="rId2">
            <a:duotone>
              <a:schemeClr val="accent1">
                <a:shade val="45000"/>
                <a:satMod val="135000"/>
              </a:schemeClr>
              <a:prstClr val="white"/>
            </a:duotone>
          </a:blip>
          <a:stretch>
            <a:fillRect/>
          </a:stretch>
        </p:blipFill>
        <p:spPr>
          <a:xfrm>
            <a:off x="2308344" y="2625493"/>
            <a:ext cx="6758622" cy="3403615"/>
          </a:xfrm>
          <a:prstGeom prst="rect">
            <a:avLst/>
          </a:prstGeom>
        </p:spPr>
      </p:pic>
      <p:sp>
        <p:nvSpPr>
          <p:cNvPr id="7" name="Rectángulo 6"/>
          <p:cNvSpPr/>
          <p:nvPr/>
        </p:nvSpPr>
        <p:spPr>
          <a:xfrm>
            <a:off x="2160494" y="6096832"/>
            <a:ext cx="8624048" cy="369332"/>
          </a:xfrm>
          <a:prstGeom prst="rect">
            <a:avLst/>
          </a:prstGeom>
        </p:spPr>
        <p:txBody>
          <a:bodyPr wrap="square">
            <a:spAutoFit/>
          </a:bodyPr>
          <a:lstStyle/>
          <a:p>
            <a:r>
              <a:rPr lang="es-ES" b="1" dirty="0" smtClean="0"/>
              <a:t>BENEFICIOS: </a:t>
            </a:r>
            <a:r>
              <a:rPr lang="es-ES" dirty="0" smtClean="0"/>
              <a:t>------Mayor compromiso------ Reducción </a:t>
            </a:r>
            <a:r>
              <a:rPr lang="es-ES" dirty="0"/>
              <a:t>de </a:t>
            </a:r>
            <a:r>
              <a:rPr lang="es-ES" dirty="0" smtClean="0"/>
              <a:t>riesgos--Crecimiento sostenible</a:t>
            </a:r>
            <a:endParaRPr lang="es-ES" dirty="0"/>
          </a:p>
        </p:txBody>
      </p:sp>
    </p:spTree>
    <p:extLst>
      <p:ext uri="{BB962C8B-B14F-4D97-AF65-F5344CB8AC3E}">
        <p14:creationId xmlns:p14="http://schemas.microsoft.com/office/powerpoint/2010/main" val="25976480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3118544" y="918680"/>
            <a:ext cx="7571867" cy="5643485"/>
          </a:xfrm>
          <a:prstGeom prst="rect">
            <a:avLst/>
          </a:prstGeom>
        </p:spPr>
      </p:pic>
      <p:sp>
        <p:nvSpPr>
          <p:cNvPr id="5" name="CuadroTexto 4">
            <a:extLst>
              <a:ext uri="{FF2B5EF4-FFF2-40B4-BE49-F238E27FC236}">
                <a16:creationId xmlns:a16="http://schemas.microsoft.com/office/drawing/2014/main" id="{11F7ADBC-A33F-D081-377E-40BFB417CC19}"/>
              </a:ext>
            </a:extLst>
          </p:cNvPr>
          <p:cNvSpPr txBox="1"/>
          <p:nvPr/>
        </p:nvSpPr>
        <p:spPr>
          <a:xfrm>
            <a:off x="197223" y="533960"/>
            <a:ext cx="4148315" cy="769441"/>
          </a:xfrm>
          <a:prstGeom prst="rect">
            <a:avLst/>
          </a:prstGeom>
          <a:noFill/>
        </p:spPr>
        <p:txBody>
          <a:bodyPr wrap="square" rtlCol="0">
            <a:spAutoFit/>
          </a:bodyPr>
          <a:lstStyle/>
          <a:p>
            <a:pPr algn="ctr"/>
            <a:r>
              <a:rPr lang="es-CO" sz="4400" b="1" dirty="0" smtClean="0">
                <a:solidFill>
                  <a:srgbClr val="002060"/>
                </a:solidFill>
                <a:latin typeface="Century Gothic" panose="020B0502020202020204" pitchFamily="34" charset="0"/>
              </a:rPr>
              <a:t>ETORNOS</a:t>
            </a:r>
            <a:endParaRPr lang="es-CO" sz="4400" b="1" dirty="0">
              <a:solidFill>
                <a:srgbClr val="002060"/>
              </a:solidFill>
              <a:latin typeface="Century Gothic" panose="020B0502020202020204" pitchFamily="34" charset="0"/>
            </a:endParaRPr>
          </a:p>
        </p:txBody>
      </p:sp>
    </p:spTree>
    <p:extLst>
      <p:ext uri="{BB962C8B-B14F-4D97-AF65-F5344CB8AC3E}">
        <p14:creationId xmlns:p14="http://schemas.microsoft.com/office/powerpoint/2010/main" val="2895584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6857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C0C55DEB-7567-F3C5-BC31-DA6E7B9E2030}"/>
              </a:ext>
            </a:extLst>
          </p:cNvPr>
          <p:cNvSpPr txBox="1">
            <a:spLocks noGrp="1"/>
          </p:cNvSpPr>
          <p:nvPr>
            <p:ph type="title"/>
          </p:nvPr>
        </p:nvSpPr>
        <p:spPr>
          <a:xfrm>
            <a:off x="2396066" y="2387008"/>
            <a:ext cx="7399867" cy="1183081"/>
          </a:xfrm>
          <a:prstGeom prst="rect">
            <a:avLst/>
          </a:prstGeom>
        </p:spPr>
        <p:txBody>
          <a:bodyPr vert="horz" wrap="square" lIns="0" tIns="12065" rIns="0" bIns="0" rtlCol="0">
            <a:spAutoFit/>
          </a:bodyPr>
          <a:lstStyle/>
          <a:p>
            <a:pPr marL="12700" algn="ctr">
              <a:lnSpc>
                <a:spcPts val="10415"/>
              </a:lnSpc>
              <a:spcBef>
                <a:spcPts val="95"/>
              </a:spcBef>
            </a:pPr>
            <a:r>
              <a:rPr sz="6000" b="0" dirty="0">
                <a:solidFill>
                  <a:srgbClr val="FFFAFA"/>
                </a:solidFill>
                <a:latin typeface="Century Gothic" panose="020B0502020202020204" pitchFamily="34" charset="0"/>
                <a:cs typeface="Arial MT"/>
              </a:rPr>
              <a:t>MODULO</a:t>
            </a:r>
            <a:r>
              <a:rPr sz="6000" b="0" spc="-390" dirty="0">
                <a:solidFill>
                  <a:srgbClr val="FFFAFA"/>
                </a:solidFill>
                <a:latin typeface="Century Gothic" panose="020B0502020202020204" pitchFamily="34" charset="0"/>
                <a:cs typeface="Arial MT"/>
              </a:rPr>
              <a:t> </a:t>
            </a:r>
            <a:r>
              <a:rPr sz="6000" b="0" spc="-50" dirty="0">
                <a:solidFill>
                  <a:srgbClr val="FFFAFA"/>
                </a:solidFill>
                <a:latin typeface="Century Gothic" panose="020B0502020202020204" pitchFamily="34" charset="0"/>
                <a:cs typeface="Arial MT"/>
              </a:rPr>
              <a:t>1</a:t>
            </a:r>
            <a:endParaRPr sz="6000" dirty="0">
              <a:latin typeface="Century Gothic" panose="020B0502020202020204" pitchFamily="34" charset="0"/>
              <a:cs typeface="Arial MT"/>
            </a:endParaRPr>
          </a:p>
        </p:txBody>
      </p:sp>
      <p:sp>
        <p:nvSpPr>
          <p:cNvPr id="5" name="object 9">
            <a:extLst>
              <a:ext uri="{FF2B5EF4-FFF2-40B4-BE49-F238E27FC236}">
                <a16:creationId xmlns:a16="http://schemas.microsoft.com/office/drawing/2014/main" id="{E090111D-BE83-4776-9AB2-6EB13FBB8AC4}"/>
              </a:ext>
            </a:extLst>
          </p:cNvPr>
          <p:cNvSpPr txBox="1">
            <a:spLocks/>
          </p:cNvSpPr>
          <p:nvPr/>
        </p:nvSpPr>
        <p:spPr>
          <a:xfrm>
            <a:off x="3463712" y="2904425"/>
            <a:ext cx="5264576" cy="1092094"/>
          </a:xfrm>
          <a:prstGeom prst="rect">
            <a:avLst/>
          </a:prstGeom>
        </p:spPr>
        <p:txBody>
          <a:bodyPr vert="horz" wrap="square" lIns="0" tIns="12065"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ts val="10415"/>
              </a:lnSpc>
              <a:spcBef>
                <a:spcPts val="95"/>
              </a:spcBef>
            </a:pPr>
            <a:r>
              <a:rPr lang="es-CO" sz="2800" spc="-10" dirty="0" smtClean="0">
                <a:solidFill>
                  <a:srgbClr val="55ADFF"/>
                </a:solidFill>
                <a:latin typeface="Century Gothic" panose="020B0502020202020204" pitchFamily="34" charset="0"/>
              </a:rPr>
              <a:t>Pensamiento administrativo.</a:t>
            </a:r>
            <a:endParaRPr lang="es-CO" sz="2800" dirty="0">
              <a:latin typeface="Century Gothic" panose="020B0502020202020204" pitchFamily="34" charset="0"/>
            </a:endParaRPr>
          </a:p>
        </p:txBody>
      </p:sp>
    </p:spTree>
    <p:extLst>
      <p:ext uri="{BB962C8B-B14F-4D97-AF65-F5344CB8AC3E}">
        <p14:creationId xmlns:p14="http://schemas.microsoft.com/office/powerpoint/2010/main" val="3924513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41700" y="1778845"/>
            <a:ext cx="6907709" cy="1754326"/>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EL PESAMIENTO ADMINISTRATIVO</a:t>
            </a:r>
            <a:endParaRPr lang="es-CO" sz="5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0CAE043F-67C1-F649-EA10-F8A5DEA53F04}"/>
              </a:ext>
            </a:extLst>
          </p:cNvPr>
          <p:cNvSpPr txBox="1"/>
          <p:nvPr/>
        </p:nvSpPr>
        <p:spPr>
          <a:xfrm>
            <a:off x="547348" y="3533171"/>
            <a:ext cx="5476933" cy="2246769"/>
          </a:xfrm>
          <a:prstGeom prst="rect">
            <a:avLst/>
          </a:prstGeom>
          <a:noFill/>
        </p:spPr>
        <p:txBody>
          <a:bodyPr wrap="square" rtlCol="0">
            <a:spAutoFit/>
          </a:bodyPr>
          <a:lstStyle/>
          <a:p>
            <a:pPr algn="just"/>
            <a:r>
              <a:rPr lang="es-ES" sz="1400" dirty="0">
                <a:latin typeface="Century Gothic" panose="020B0502020202020204" pitchFamily="34" charset="0"/>
              </a:rPr>
              <a:t>La administración en tiempos modernos, es la práctica constante de coordinar los procesos y el trabajo que realizan las personas en una organización, desde una perspectiva objetiva de eficiencia, productiva y motivada en el buen uso de los recursos físicos, humanos y tecnológicos, buscando así en toda esta sinergia, tomar buenas decisiones a través del  análisis de datos y del entorno, para lograr un engranaje de factores que permita resolver y adaptarse a entornos cambiantes en búsqueda de la maximización de resultados</a:t>
            </a:r>
            <a:endParaRPr lang="es-CO" sz="1400" dirty="0">
              <a:latin typeface="Century Gothic" panose="020B0502020202020204" pitchFamily="34" charset="0"/>
            </a:endParaRPr>
          </a:p>
        </p:txBody>
      </p:sp>
      <p:pic>
        <p:nvPicPr>
          <p:cNvPr id="4" name="Imagen 3"/>
          <p:cNvPicPr>
            <a:picLocks noChangeAspect="1"/>
          </p:cNvPicPr>
          <p:nvPr/>
        </p:nvPicPr>
        <p:blipFill>
          <a:blip r:embed="rId3"/>
          <a:stretch>
            <a:fillRect/>
          </a:stretch>
        </p:blipFill>
        <p:spPr>
          <a:xfrm>
            <a:off x="6279776" y="1541929"/>
            <a:ext cx="5611906" cy="4186518"/>
          </a:xfrm>
          <a:prstGeom prst="rect">
            <a:avLst/>
          </a:prstGeom>
        </p:spPr>
      </p:pic>
    </p:spTree>
    <p:extLst>
      <p:ext uri="{BB962C8B-B14F-4D97-AF65-F5344CB8AC3E}">
        <p14:creationId xmlns:p14="http://schemas.microsoft.com/office/powerpoint/2010/main" val="98863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1F7ADBC-A33F-D081-377E-40BFB417CC19}"/>
              </a:ext>
            </a:extLst>
          </p:cNvPr>
          <p:cNvSpPr txBox="1"/>
          <p:nvPr/>
        </p:nvSpPr>
        <p:spPr>
          <a:xfrm>
            <a:off x="-160498" y="366903"/>
            <a:ext cx="12324735" cy="769441"/>
          </a:xfrm>
          <a:prstGeom prst="rect">
            <a:avLst/>
          </a:prstGeom>
          <a:noFill/>
        </p:spPr>
        <p:txBody>
          <a:bodyPr wrap="square" rtlCol="0">
            <a:spAutoFit/>
          </a:bodyPr>
          <a:lstStyle/>
          <a:p>
            <a:pPr algn="ctr"/>
            <a:r>
              <a:rPr lang="es-ES" sz="4400" b="1" dirty="0">
                <a:solidFill>
                  <a:srgbClr val="002060"/>
                </a:solidFill>
                <a:latin typeface="Century Gothic" panose="020B0502020202020204" pitchFamily="34" charset="0"/>
              </a:rPr>
              <a:t>La </a:t>
            </a:r>
            <a:r>
              <a:rPr lang="es-ES" sz="4400" b="1" dirty="0" smtClean="0">
                <a:solidFill>
                  <a:srgbClr val="002060"/>
                </a:solidFill>
                <a:latin typeface="Century Gothic" panose="020B0502020202020204" pitchFamily="34" charset="0"/>
              </a:rPr>
              <a:t>Administración como:</a:t>
            </a:r>
            <a:endParaRPr lang="es-CO" sz="4400" b="1" dirty="0">
              <a:solidFill>
                <a:srgbClr val="002060"/>
              </a:solidFill>
              <a:latin typeface="Century Gothic" panose="020B0502020202020204" pitchFamily="34" charset="0"/>
            </a:endParaRPr>
          </a:p>
        </p:txBody>
      </p:sp>
      <p:graphicFrame>
        <p:nvGraphicFramePr>
          <p:cNvPr id="2" name="Diagrama 1"/>
          <p:cNvGraphicFramePr/>
          <p:nvPr>
            <p:extLst>
              <p:ext uri="{D42A27DB-BD31-4B8C-83A1-F6EECF244321}">
                <p14:modId xmlns:p14="http://schemas.microsoft.com/office/powerpoint/2010/main" val="1236306601"/>
              </p:ext>
            </p:extLst>
          </p:nvPr>
        </p:nvGraphicFramePr>
        <p:xfrm>
          <a:off x="403412" y="1439333"/>
          <a:ext cx="11080376" cy="52841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uadroTexto 6">
            <a:extLst>
              <a:ext uri="{FF2B5EF4-FFF2-40B4-BE49-F238E27FC236}">
                <a16:creationId xmlns:a16="http://schemas.microsoft.com/office/drawing/2014/main" id="{11F7ADBC-A33F-D081-377E-40BFB417CC19}"/>
              </a:ext>
            </a:extLst>
          </p:cNvPr>
          <p:cNvSpPr txBox="1"/>
          <p:nvPr/>
        </p:nvSpPr>
        <p:spPr>
          <a:xfrm>
            <a:off x="1202136" y="2065715"/>
            <a:ext cx="2267205" cy="646331"/>
          </a:xfrm>
          <a:prstGeom prst="rect">
            <a:avLst/>
          </a:prstGeom>
          <a:noFill/>
        </p:spPr>
        <p:txBody>
          <a:bodyPr wrap="square" rtlCol="0">
            <a:spAutoFit/>
          </a:bodyPr>
          <a:lstStyle/>
          <a:p>
            <a:r>
              <a:rPr lang="es-ES" sz="3600" b="1" dirty="0" smtClean="0">
                <a:solidFill>
                  <a:srgbClr val="002060"/>
                </a:solidFill>
                <a:latin typeface="Century Gothic" panose="020B0502020202020204" pitchFamily="34" charset="0"/>
              </a:rPr>
              <a:t>Ciencia</a:t>
            </a:r>
            <a:endParaRPr lang="es-CO" sz="3600" b="1" dirty="0">
              <a:solidFill>
                <a:srgbClr val="002060"/>
              </a:solidFill>
              <a:latin typeface="Century Gothic" panose="020B0502020202020204" pitchFamily="34" charset="0"/>
            </a:endParaRPr>
          </a:p>
        </p:txBody>
      </p:sp>
      <p:sp>
        <p:nvSpPr>
          <p:cNvPr id="8" name="CuadroTexto 7">
            <a:extLst>
              <a:ext uri="{FF2B5EF4-FFF2-40B4-BE49-F238E27FC236}">
                <a16:creationId xmlns:a16="http://schemas.microsoft.com/office/drawing/2014/main" id="{11F7ADBC-A33F-D081-377E-40BFB417CC19}"/>
              </a:ext>
            </a:extLst>
          </p:cNvPr>
          <p:cNvSpPr txBox="1"/>
          <p:nvPr/>
        </p:nvSpPr>
        <p:spPr>
          <a:xfrm>
            <a:off x="9029190" y="2065715"/>
            <a:ext cx="2267205" cy="646331"/>
          </a:xfrm>
          <a:prstGeom prst="rect">
            <a:avLst/>
          </a:prstGeom>
          <a:noFill/>
        </p:spPr>
        <p:txBody>
          <a:bodyPr wrap="square" rtlCol="0">
            <a:spAutoFit/>
          </a:bodyPr>
          <a:lstStyle/>
          <a:p>
            <a:r>
              <a:rPr lang="es-ES" sz="3600" b="1" dirty="0" smtClean="0">
                <a:solidFill>
                  <a:srgbClr val="002060"/>
                </a:solidFill>
                <a:latin typeface="Century Gothic" panose="020B0502020202020204" pitchFamily="34" charset="0"/>
              </a:rPr>
              <a:t>Técnica</a:t>
            </a:r>
            <a:endParaRPr lang="es-CO" sz="3600" b="1" dirty="0">
              <a:solidFill>
                <a:srgbClr val="002060"/>
              </a:solidFill>
              <a:latin typeface="Century Gothic" panose="020B0502020202020204" pitchFamily="34" charset="0"/>
            </a:endParaRPr>
          </a:p>
        </p:txBody>
      </p:sp>
      <p:sp>
        <p:nvSpPr>
          <p:cNvPr id="9" name="CuadroTexto 8">
            <a:extLst>
              <a:ext uri="{FF2B5EF4-FFF2-40B4-BE49-F238E27FC236}">
                <a16:creationId xmlns:a16="http://schemas.microsoft.com/office/drawing/2014/main" id="{11F7ADBC-A33F-D081-377E-40BFB417CC19}"/>
              </a:ext>
            </a:extLst>
          </p:cNvPr>
          <p:cNvSpPr txBox="1"/>
          <p:nvPr/>
        </p:nvSpPr>
        <p:spPr>
          <a:xfrm>
            <a:off x="4985241" y="2047136"/>
            <a:ext cx="2267205" cy="646331"/>
          </a:xfrm>
          <a:prstGeom prst="rect">
            <a:avLst/>
          </a:prstGeom>
          <a:noFill/>
        </p:spPr>
        <p:txBody>
          <a:bodyPr wrap="square" rtlCol="0">
            <a:spAutoFit/>
          </a:bodyPr>
          <a:lstStyle/>
          <a:p>
            <a:pPr algn="ctr"/>
            <a:r>
              <a:rPr lang="es-ES" sz="3600" b="1" dirty="0" smtClean="0">
                <a:solidFill>
                  <a:srgbClr val="002060"/>
                </a:solidFill>
                <a:latin typeface="Century Gothic" panose="020B0502020202020204" pitchFamily="34" charset="0"/>
              </a:rPr>
              <a:t>Arte</a:t>
            </a:r>
            <a:endParaRPr lang="es-CO" sz="3600" b="1" dirty="0">
              <a:solidFill>
                <a:srgbClr val="002060"/>
              </a:solidFill>
              <a:latin typeface="Century Gothic" panose="020B0502020202020204" pitchFamily="34" charset="0"/>
            </a:endParaRPr>
          </a:p>
        </p:txBody>
      </p:sp>
      <p:pic>
        <p:nvPicPr>
          <p:cNvPr id="11" name="Imagen 10"/>
          <p:cNvPicPr>
            <a:picLocks noChangeAspect="1"/>
          </p:cNvPicPr>
          <p:nvPr/>
        </p:nvPicPr>
        <p:blipFill>
          <a:blip r:embed="rId7"/>
          <a:stretch>
            <a:fillRect/>
          </a:stretch>
        </p:blipFill>
        <p:spPr>
          <a:xfrm>
            <a:off x="1353389" y="5481636"/>
            <a:ext cx="1120869" cy="1120869"/>
          </a:xfrm>
          <a:prstGeom prst="rect">
            <a:avLst/>
          </a:prstGeom>
        </p:spPr>
      </p:pic>
      <p:pic>
        <p:nvPicPr>
          <p:cNvPr id="12" name="Imagen 11"/>
          <p:cNvPicPr>
            <a:picLocks noChangeAspect="1"/>
          </p:cNvPicPr>
          <p:nvPr/>
        </p:nvPicPr>
        <p:blipFill>
          <a:blip r:embed="rId8"/>
          <a:stretch>
            <a:fillRect/>
          </a:stretch>
        </p:blipFill>
        <p:spPr>
          <a:xfrm>
            <a:off x="5376582" y="5589494"/>
            <a:ext cx="1134035" cy="1134035"/>
          </a:xfrm>
          <a:prstGeom prst="rect">
            <a:avLst/>
          </a:prstGeom>
        </p:spPr>
      </p:pic>
      <p:pic>
        <p:nvPicPr>
          <p:cNvPr id="13" name="Imagen 12"/>
          <p:cNvPicPr>
            <a:picLocks noChangeAspect="1"/>
          </p:cNvPicPr>
          <p:nvPr/>
        </p:nvPicPr>
        <p:blipFill>
          <a:blip r:embed="rId9"/>
          <a:stretch>
            <a:fillRect/>
          </a:stretch>
        </p:blipFill>
        <p:spPr>
          <a:xfrm>
            <a:off x="9412941" y="5271246"/>
            <a:ext cx="1452283" cy="1452283"/>
          </a:xfrm>
          <a:prstGeom prst="rect">
            <a:avLst/>
          </a:prstGeom>
        </p:spPr>
      </p:pic>
    </p:spTree>
    <p:extLst>
      <p:ext uri="{BB962C8B-B14F-4D97-AF65-F5344CB8AC3E}">
        <p14:creationId xmlns:p14="http://schemas.microsoft.com/office/powerpoint/2010/main" val="3056213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2646573" y="257741"/>
            <a:ext cx="7055329" cy="1754326"/>
          </a:xfrm>
          <a:prstGeom prst="rect">
            <a:avLst/>
          </a:prstGeom>
          <a:noFill/>
        </p:spPr>
        <p:txBody>
          <a:bodyPr wrap="square" rtlCol="0">
            <a:spAutoFit/>
          </a:bodyPr>
          <a:lstStyle/>
          <a:p>
            <a:pPr algn="ctr"/>
            <a:r>
              <a:rPr lang="es-CO" sz="3600" b="1" dirty="0" smtClean="0">
                <a:solidFill>
                  <a:srgbClr val="002060"/>
                </a:solidFill>
                <a:latin typeface="Century Gothic" panose="020B0502020202020204" pitchFamily="34" charset="0"/>
              </a:rPr>
              <a:t>De la revolución industrial a la revolución 4.0</a:t>
            </a:r>
            <a:endParaRPr lang="es-CO" sz="3600" b="1" dirty="0">
              <a:solidFill>
                <a:srgbClr val="002060"/>
              </a:solidFill>
              <a:latin typeface="Century Gothic" panose="020B0502020202020204" pitchFamily="34" charset="0"/>
            </a:endParaRPr>
          </a:p>
          <a:p>
            <a:pPr algn="ctr"/>
            <a:r>
              <a:rPr lang="es-CO" sz="3600" b="1" dirty="0" smtClean="0">
                <a:solidFill>
                  <a:srgbClr val="002060"/>
                </a:solidFill>
                <a:latin typeface="Century Gothic" panose="020B0502020202020204" pitchFamily="34" charset="0"/>
              </a:rPr>
              <a:t> </a:t>
            </a:r>
            <a:endParaRPr lang="es-CO" sz="3600" b="1" dirty="0">
              <a:solidFill>
                <a:srgbClr val="002060"/>
              </a:solidFill>
              <a:latin typeface="Century Gothic" panose="020B0502020202020204" pitchFamily="34" charset="0"/>
            </a:endParaRPr>
          </a:p>
        </p:txBody>
      </p:sp>
      <p:pic>
        <p:nvPicPr>
          <p:cNvPr id="2" name="Imagen 1"/>
          <p:cNvPicPr>
            <a:picLocks noChangeAspect="1"/>
          </p:cNvPicPr>
          <p:nvPr/>
        </p:nvPicPr>
        <p:blipFill>
          <a:blip r:embed="rId3"/>
          <a:stretch>
            <a:fillRect/>
          </a:stretch>
        </p:blipFill>
        <p:spPr>
          <a:xfrm>
            <a:off x="2003611" y="1632526"/>
            <a:ext cx="8014447" cy="5050662"/>
          </a:xfrm>
          <a:prstGeom prst="rect">
            <a:avLst/>
          </a:prstGeom>
        </p:spPr>
      </p:pic>
    </p:spTree>
    <p:extLst>
      <p:ext uri="{BB962C8B-B14F-4D97-AF65-F5344CB8AC3E}">
        <p14:creationId xmlns:p14="http://schemas.microsoft.com/office/powerpoint/2010/main" val="3063294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2ABA47C-DABA-A5B3-3E33-CBC3C4BAB86B}"/>
              </a:ext>
            </a:extLst>
          </p:cNvPr>
          <p:cNvSpPr txBox="1"/>
          <p:nvPr/>
        </p:nvSpPr>
        <p:spPr>
          <a:xfrm>
            <a:off x="1570808" y="338424"/>
            <a:ext cx="9254075" cy="646331"/>
          </a:xfrm>
          <a:prstGeom prst="rect">
            <a:avLst/>
          </a:prstGeom>
          <a:noFill/>
        </p:spPr>
        <p:txBody>
          <a:bodyPr wrap="square" rtlCol="0">
            <a:spAutoFit/>
          </a:bodyPr>
          <a:lstStyle/>
          <a:p>
            <a:pPr algn="ctr"/>
            <a:r>
              <a:rPr lang="es-ES" sz="3600" b="1" dirty="0">
                <a:solidFill>
                  <a:srgbClr val="002060"/>
                </a:solidFill>
                <a:latin typeface="Century Gothic" panose="020B0502020202020204" pitchFamily="34" charset="0"/>
              </a:rPr>
              <a:t>Escuela Clásica: Taylor y la Eficiencia</a:t>
            </a:r>
            <a:r>
              <a:rPr lang="es-CO" sz="3600" b="1" dirty="0" smtClean="0">
                <a:solidFill>
                  <a:srgbClr val="002060"/>
                </a:solidFill>
                <a:latin typeface="Century Gothic" panose="020B0502020202020204" pitchFamily="34" charset="0"/>
              </a:rPr>
              <a:t> </a:t>
            </a:r>
            <a:endParaRPr lang="es-CO" sz="3600" b="1" dirty="0">
              <a:solidFill>
                <a:srgbClr val="002060"/>
              </a:solidFill>
              <a:latin typeface="Century Gothic" panose="020B0502020202020204" pitchFamily="34" charset="0"/>
            </a:endParaRPr>
          </a:p>
        </p:txBody>
      </p:sp>
      <p:pic>
        <p:nvPicPr>
          <p:cNvPr id="3" name="Imagen 2"/>
          <p:cNvPicPr>
            <a:picLocks noChangeAspect="1"/>
          </p:cNvPicPr>
          <p:nvPr/>
        </p:nvPicPr>
        <p:blipFill>
          <a:blip r:embed="rId2"/>
          <a:stretch>
            <a:fillRect/>
          </a:stretch>
        </p:blipFill>
        <p:spPr>
          <a:xfrm>
            <a:off x="1948574" y="1089212"/>
            <a:ext cx="8498542" cy="5513295"/>
          </a:xfrm>
          <a:prstGeom prst="rect">
            <a:avLst/>
          </a:prstGeom>
        </p:spPr>
      </p:pic>
    </p:spTree>
    <p:extLst>
      <p:ext uri="{BB962C8B-B14F-4D97-AF65-F5344CB8AC3E}">
        <p14:creationId xmlns:p14="http://schemas.microsoft.com/office/powerpoint/2010/main" val="3378000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101AB03-CD9F-9B3C-FD93-3D3F6850ACC7}"/>
              </a:ext>
            </a:extLst>
          </p:cNvPr>
          <p:cNvSpPr txBox="1"/>
          <p:nvPr/>
        </p:nvSpPr>
        <p:spPr>
          <a:xfrm>
            <a:off x="-316164" y="182072"/>
            <a:ext cx="4621412"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Ventajas:</a:t>
            </a:r>
            <a:endParaRPr lang="es-CO" sz="5400" b="1" dirty="0">
              <a:solidFill>
                <a:srgbClr val="002060"/>
              </a:solidFill>
              <a:latin typeface="Century Gothic" panose="020B0502020202020204" pitchFamily="34" charset="0"/>
            </a:endParaRPr>
          </a:p>
        </p:txBody>
      </p:sp>
      <p:sp>
        <p:nvSpPr>
          <p:cNvPr id="6" name="CuadroTexto 5">
            <a:extLst>
              <a:ext uri="{FF2B5EF4-FFF2-40B4-BE49-F238E27FC236}">
                <a16:creationId xmlns:a16="http://schemas.microsoft.com/office/drawing/2014/main" id="{91DA2374-3798-5E27-23B9-6864CCA8A8FD}"/>
              </a:ext>
            </a:extLst>
          </p:cNvPr>
          <p:cNvSpPr txBox="1"/>
          <p:nvPr/>
        </p:nvSpPr>
        <p:spPr>
          <a:xfrm>
            <a:off x="2048330" y="2327556"/>
            <a:ext cx="1932000" cy="523220"/>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Mayor Eficiencia</a:t>
            </a:r>
          </a:p>
          <a:p>
            <a:pPr algn="just"/>
            <a:r>
              <a:rPr lang="es-CO" sz="1400" dirty="0" smtClean="0">
                <a:latin typeface="Century Gothic" panose="020B0502020202020204" pitchFamily="34" charset="0"/>
              </a:rPr>
              <a:t>Apple</a:t>
            </a:r>
            <a:endParaRPr lang="es-CO" sz="1400" dirty="0">
              <a:latin typeface="Century Gothic" panose="020B0502020202020204" pitchFamily="34" charset="0"/>
            </a:endParaRPr>
          </a:p>
        </p:txBody>
      </p:sp>
      <p:sp>
        <p:nvSpPr>
          <p:cNvPr id="7" name="CuadroTexto 6">
            <a:extLst>
              <a:ext uri="{FF2B5EF4-FFF2-40B4-BE49-F238E27FC236}">
                <a16:creationId xmlns:a16="http://schemas.microsoft.com/office/drawing/2014/main" id="{A21FD4C8-8D9F-A116-B1B0-5B370C09B7A2}"/>
              </a:ext>
            </a:extLst>
          </p:cNvPr>
          <p:cNvSpPr txBox="1"/>
          <p:nvPr/>
        </p:nvSpPr>
        <p:spPr>
          <a:xfrm>
            <a:off x="864340" y="909356"/>
            <a:ext cx="6881816" cy="923330"/>
          </a:xfrm>
          <a:prstGeom prst="rect">
            <a:avLst/>
          </a:prstGeom>
          <a:noFill/>
        </p:spPr>
        <p:txBody>
          <a:bodyPr wrap="square" rtlCol="0">
            <a:spAutoFit/>
          </a:bodyPr>
          <a:lstStyle/>
          <a:p>
            <a:pPr algn="ctr"/>
            <a:r>
              <a:rPr lang="es-CO" sz="4000" dirty="0" smtClean="0">
                <a:solidFill>
                  <a:srgbClr val="002060"/>
                </a:solidFill>
                <a:latin typeface="Century Gothic" panose="020B0502020202020204" pitchFamily="34" charset="0"/>
              </a:rPr>
              <a:t>Escuela Clásica de Tayrol.</a:t>
            </a:r>
            <a:r>
              <a:rPr lang="es-CO" sz="5400" dirty="0" smtClean="0">
                <a:solidFill>
                  <a:srgbClr val="002060"/>
                </a:solidFill>
                <a:latin typeface="Century Gothic" panose="020B0502020202020204" pitchFamily="34" charset="0"/>
              </a:rPr>
              <a:t> </a:t>
            </a:r>
            <a:endParaRPr lang="es-CO" sz="5400" dirty="0">
              <a:solidFill>
                <a:srgbClr val="002060"/>
              </a:solidFill>
              <a:latin typeface="Century Gothic" panose="020B0502020202020204" pitchFamily="34" charset="0"/>
            </a:endParaRPr>
          </a:p>
        </p:txBody>
      </p:sp>
      <p:sp>
        <p:nvSpPr>
          <p:cNvPr id="8" name="CuadroTexto 7">
            <a:extLst>
              <a:ext uri="{FF2B5EF4-FFF2-40B4-BE49-F238E27FC236}">
                <a16:creationId xmlns:a16="http://schemas.microsoft.com/office/drawing/2014/main" id="{91DA2374-3798-5E27-23B9-6864CCA8A8FD}"/>
              </a:ext>
            </a:extLst>
          </p:cNvPr>
          <p:cNvSpPr txBox="1"/>
          <p:nvPr/>
        </p:nvSpPr>
        <p:spPr>
          <a:xfrm>
            <a:off x="4910364" y="2431922"/>
            <a:ext cx="1932000" cy="523220"/>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Reducción de costos. IBM</a:t>
            </a:r>
            <a:endParaRPr lang="es-CO" sz="1400" dirty="0">
              <a:latin typeface="Century Gothic" panose="020B0502020202020204" pitchFamily="34" charset="0"/>
            </a:endParaRPr>
          </a:p>
        </p:txBody>
      </p:sp>
      <p:sp>
        <p:nvSpPr>
          <p:cNvPr id="9" name="CuadroTexto 8">
            <a:extLst>
              <a:ext uri="{FF2B5EF4-FFF2-40B4-BE49-F238E27FC236}">
                <a16:creationId xmlns:a16="http://schemas.microsoft.com/office/drawing/2014/main" id="{91DA2374-3798-5E27-23B9-6864CCA8A8FD}"/>
              </a:ext>
            </a:extLst>
          </p:cNvPr>
          <p:cNvSpPr txBox="1"/>
          <p:nvPr/>
        </p:nvSpPr>
        <p:spPr>
          <a:xfrm>
            <a:off x="2048330" y="2327556"/>
            <a:ext cx="1932000" cy="307777"/>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Mayor Eficiencia</a:t>
            </a:r>
            <a:endParaRPr lang="es-CO" sz="1400" dirty="0">
              <a:latin typeface="Century Gothic" panose="020B0502020202020204" pitchFamily="34" charset="0"/>
            </a:endParaRPr>
          </a:p>
        </p:txBody>
      </p:sp>
      <p:sp>
        <p:nvSpPr>
          <p:cNvPr id="10" name="CuadroTexto 9">
            <a:extLst>
              <a:ext uri="{FF2B5EF4-FFF2-40B4-BE49-F238E27FC236}">
                <a16:creationId xmlns:a16="http://schemas.microsoft.com/office/drawing/2014/main" id="{91DA2374-3798-5E27-23B9-6864CCA8A8FD}"/>
              </a:ext>
            </a:extLst>
          </p:cNvPr>
          <p:cNvSpPr txBox="1"/>
          <p:nvPr/>
        </p:nvSpPr>
        <p:spPr>
          <a:xfrm>
            <a:off x="8337176" y="2352414"/>
            <a:ext cx="1932000" cy="523220"/>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Formación Sencilla. Xiaomi.</a:t>
            </a:r>
          </a:p>
        </p:txBody>
      </p:sp>
      <p:sp>
        <p:nvSpPr>
          <p:cNvPr id="11" name="CuadroTexto 10">
            <a:extLst>
              <a:ext uri="{FF2B5EF4-FFF2-40B4-BE49-F238E27FC236}">
                <a16:creationId xmlns:a16="http://schemas.microsoft.com/office/drawing/2014/main" id="{91DA2374-3798-5E27-23B9-6864CCA8A8FD}"/>
              </a:ext>
            </a:extLst>
          </p:cNvPr>
          <p:cNvSpPr txBox="1"/>
          <p:nvPr/>
        </p:nvSpPr>
        <p:spPr>
          <a:xfrm>
            <a:off x="7315095" y="5125552"/>
            <a:ext cx="1932000" cy="738664"/>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Especialización. Mudanzas Méndez.</a:t>
            </a:r>
          </a:p>
        </p:txBody>
      </p:sp>
      <p:sp>
        <p:nvSpPr>
          <p:cNvPr id="12" name="CuadroTexto 11">
            <a:extLst>
              <a:ext uri="{FF2B5EF4-FFF2-40B4-BE49-F238E27FC236}">
                <a16:creationId xmlns:a16="http://schemas.microsoft.com/office/drawing/2014/main" id="{91DA2374-3798-5E27-23B9-6864CCA8A8FD}"/>
              </a:ext>
            </a:extLst>
          </p:cNvPr>
          <p:cNvSpPr txBox="1"/>
          <p:nvPr/>
        </p:nvSpPr>
        <p:spPr>
          <a:xfrm>
            <a:off x="1994542" y="4897461"/>
            <a:ext cx="1932000" cy="738664"/>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Control y Seguimiento. Amazon.</a:t>
            </a:r>
          </a:p>
        </p:txBody>
      </p:sp>
      <p:pic>
        <p:nvPicPr>
          <p:cNvPr id="2" name="Imagen 1"/>
          <p:cNvPicPr>
            <a:picLocks noChangeAspect="1"/>
          </p:cNvPicPr>
          <p:nvPr/>
        </p:nvPicPr>
        <p:blipFill>
          <a:blip r:embed="rId2"/>
          <a:stretch>
            <a:fillRect/>
          </a:stretch>
        </p:blipFill>
        <p:spPr>
          <a:xfrm>
            <a:off x="2157588" y="2917186"/>
            <a:ext cx="1525173" cy="1069897"/>
          </a:xfrm>
          <a:prstGeom prst="rect">
            <a:avLst/>
          </a:prstGeom>
        </p:spPr>
      </p:pic>
      <p:pic>
        <p:nvPicPr>
          <p:cNvPr id="3" name="Imagen 2"/>
          <p:cNvPicPr>
            <a:picLocks noChangeAspect="1"/>
          </p:cNvPicPr>
          <p:nvPr/>
        </p:nvPicPr>
        <p:blipFill>
          <a:blip r:embed="rId3"/>
          <a:stretch>
            <a:fillRect/>
          </a:stretch>
        </p:blipFill>
        <p:spPr>
          <a:xfrm>
            <a:off x="4910365" y="2952281"/>
            <a:ext cx="1692142" cy="1692142"/>
          </a:xfrm>
          <a:prstGeom prst="rect">
            <a:avLst/>
          </a:prstGeom>
        </p:spPr>
      </p:pic>
      <p:pic>
        <p:nvPicPr>
          <p:cNvPr id="4" name="Imagen 3"/>
          <p:cNvPicPr>
            <a:picLocks noChangeAspect="1"/>
          </p:cNvPicPr>
          <p:nvPr/>
        </p:nvPicPr>
        <p:blipFill>
          <a:blip r:embed="rId4"/>
          <a:stretch>
            <a:fillRect/>
          </a:stretch>
        </p:blipFill>
        <p:spPr>
          <a:xfrm>
            <a:off x="8711260" y="3125553"/>
            <a:ext cx="1071669" cy="1071669"/>
          </a:xfrm>
          <a:prstGeom prst="rect">
            <a:avLst/>
          </a:prstGeom>
        </p:spPr>
      </p:pic>
      <p:pic>
        <p:nvPicPr>
          <p:cNvPr id="13" name="Imagen 12"/>
          <p:cNvPicPr>
            <a:picLocks noChangeAspect="1"/>
          </p:cNvPicPr>
          <p:nvPr/>
        </p:nvPicPr>
        <p:blipFill>
          <a:blip r:embed="rId5"/>
          <a:stretch>
            <a:fillRect/>
          </a:stretch>
        </p:blipFill>
        <p:spPr>
          <a:xfrm>
            <a:off x="3369048" y="5335572"/>
            <a:ext cx="2103904" cy="1106246"/>
          </a:xfrm>
          <a:prstGeom prst="rect">
            <a:avLst/>
          </a:prstGeom>
        </p:spPr>
      </p:pic>
      <p:pic>
        <p:nvPicPr>
          <p:cNvPr id="14" name="Imagen 13"/>
          <p:cNvPicPr>
            <a:picLocks noChangeAspect="1"/>
          </p:cNvPicPr>
          <p:nvPr/>
        </p:nvPicPr>
        <p:blipFill>
          <a:blip r:embed="rId6"/>
          <a:stretch>
            <a:fillRect/>
          </a:stretch>
        </p:blipFill>
        <p:spPr>
          <a:xfrm>
            <a:off x="8552717" y="5494884"/>
            <a:ext cx="2245116" cy="1122558"/>
          </a:xfrm>
          <a:prstGeom prst="rect">
            <a:avLst/>
          </a:prstGeom>
        </p:spPr>
      </p:pic>
    </p:spTree>
    <p:extLst>
      <p:ext uri="{BB962C8B-B14F-4D97-AF65-F5344CB8AC3E}">
        <p14:creationId xmlns:p14="http://schemas.microsoft.com/office/powerpoint/2010/main" val="141360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E134C-A5F4-2F3F-7D99-572ACE9DBCE4}"/>
            </a:ext>
          </a:extLst>
        </p:cNvPr>
        <p:cNvGrpSpPr/>
        <p:nvPr/>
      </p:nvGrpSpPr>
      <p:grpSpPr>
        <a:xfrm>
          <a:off x="0" y="0"/>
          <a:ext cx="0" cy="0"/>
          <a:chOff x="0" y="0"/>
          <a:chExt cx="0" cy="0"/>
        </a:xfrm>
      </p:grpSpPr>
      <p:pic>
        <p:nvPicPr>
          <p:cNvPr id="19" name="Imagen 18"/>
          <p:cNvPicPr>
            <a:picLocks noChangeAspect="1"/>
          </p:cNvPicPr>
          <p:nvPr/>
        </p:nvPicPr>
        <p:blipFill>
          <a:blip r:embed="rId2"/>
          <a:stretch>
            <a:fillRect/>
          </a:stretch>
        </p:blipFill>
        <p:spPr>
          <a:xfrm>
            <a:off x="9044311" y="4495539"/>
            <a:ext cx="2143125" cy="2143125"/>
          </a:xfrm>
          <a:prstGeom prst="rect">
            <a:avLst/>
          </a:prstGeom>
        </p:spPr>
      </p:pic>
      <p:pic>
        <p:nvPicPr>
          <p:cNvPr id="18" name="Imagen 17"/>
          <p:cNvPicPr>
            <a:picLocks noChangeAspect="1"/>
          </p:cNvPicPr>
          <p:nvPr/>
        </p:nvPicPr>
        <p:blipFill>
          <a:blip r:embed="rId3"/>
          <a:stretch>
            <a:fillRect/>
          </a:stretch>
        </p:blipFill>
        <p:spPr>
          <a:xfrm>
            <a:off x="570327" y="4677104"/>
            <a:ext cx="2676525" cy="1704975"/>
          </a:xfrm>
          <a:prstGeom prst="rect">
            <a:avLst/>
          </a:prstGeom>
        </p:spPr>
      </p:pic>
      <p:pic>
        <p:nvPicPr>
          <p:cNvPr id="17" name="Imagen 16"/>
          <p:cNvPicPr>
            <a:picLocks noChangeAspect="1"/>
          </p:cNvPicPr>
          <p:nvPr/>
        </p:nvPicPr>
        <p:blipFill>
          <a:blip r:embed="rId4"/>
          <a:stretch>
            <a:fillRect/>
          </a:stretch>
        </p:blipFill>
        <p:spPr>
          <a:xfrm>
            <a:off x="9044311" y="2352414"/>
            <a:ext cx="2143125" cy="2143125"/>
          </a:xfrm>
          <a:prstGeom prst="rect">
            <a:avLst/>
          </a:prstGeom>
        </p:spPr>
      </p:pic>
      <p:sp>
        <p:nvSpPr>
          <p:cNvPr id="5" name="CuadroTexto 4">
            <a:extLst>
              <a:ext uri="{FF2B5EF4-FFF2-40B4-BE49-F238E27FC236}">
                <a16:creationId xmlns:a16="http://schemas.microsoft.com/office/drawing/2014/main" id="{E101AB03-CD9F-9B3C-FD93-3D3F6850ACC7}"/>
              </a:ext>
            </a:extLst>
          </p:cNvPr>
          <p:cNvSpPr txBox="1"/>
          <p:nvPr/>
        </p:nvSpPr>
        <p:spPr>
          <a:xfrm>
            <a:off x="62887" y="241727"/>
            <a:ext cx="4621412" cy="923330"/>
          </a:xfrm>
          <a:prstGeom prst="rect">
            <a:avLst/>
          </a:prstGeom>
          <a:noFill/>
        </p:spPr>
        <p:txBody>
          <a:bodyPr wrap="square" rtlCol="0">
            <a:spAutoFit/>
          </a:bodyPr>
          <a:lstStyle/>
          <a:p>
            <a:pPr algn="ctr"/>
            <a:r>
              <a:rPr lang="es-CO" sz="5400" b="1" dirty="0" smtClean="0">
                <a:solidFill>
                  <a:srgbClr val="002060"/>
                </a:solidFill>
                <a:latin typeface="Century Gothic" panose="020B0502020202020204" pitchFamily="34" charset="0"/>
              </a:rPr>
              <a:t>Desventajas</a:t>
            </a:r>
            <a:endParaRPr lang="es-CO" sz="5400" b="1" dirty="0">
              <a:solidFill>
                <a:srgbClr val="002060"/>
              </a:solidFill>
              <a:latin typeface="Century Gothic" panose="020B0502020202020204" pitchFamily="34" charset="0"/>
            </a:endParaRPr>
          </a:p>
        </p:txBody>
      </p:sp>
      <p:sp>
        <p:nvSpPr>
          <p:cNvPr id="7" name="CuadroTexto 6">
            <a:extLst>
              <a:ext uri="{FF2B5EF4-FFF2-40B4-BE49-F238E27FC236}">
                <a16:creationId xmlns:a16="http://schemas.microsoft.com/office/drawing/2014/main" id="{A21FD4C8-8D9F-A116-B1B0-5B370C09B7A2}"/>
              </a:ext>
            </a:extLst>
          </p:cNvPr>
          <p:cNvSpPr txBox="1"/>
          <p:nvPr/>
        </p:nvSpPr>
        <p:spPr>
          <a:xfrm>
            <a:off x="680153" y="920139"/>
            <a:ext cx="6881816" cy="923330"/>
          </a:xfrm>
          <a:prstGeom prst="rect">
            <a:avLst/>
          </a:prstGeom>
          <a:noFill/>
        </p:spPr>
        <p:txBody>
          <a:bodyPr wrap="square" rtlCol="0">
            <a:spAutoFit/>
          </a:bodyPr>
          <a:lstStyle/>
          <a:p>
            <a:pPr algn="ctr"/>
            <a:r>
              <a:rPr lang="es-CO" sz="4000" dirty="0" smtClean="0">
                <a:solidFill>
                  <a:srgbClr val="002060"/>
                </a:solidFill>
                <a:latin typeface="Century Gothic" panose="020B0502020202020204" pitchFamily="34" charset="0"/>
              </a:rPr>
              <a:t>Escuela Clásica de Tayrol.</a:t>
            </a:r>
            <a:r>
              <a:rPr lang="es-CO" sz="5400" dirty="0" smtClean="0">
                <a:solidFill>
                  <a:srgbClr val="002060"/>
                </a:solidFill>
                <a:latin typeface="Century Gothic" panose="020B0502020202020204" pitchFamily="34" charset="0"/>
              </a:rPr>
              <a:t> </a:t>
            </a:r>
            <a:endParaRPr lang="es-CO" sz="5400" dirty="0">
              <a:solidFill>
                <a:srgbClr val="002060"/>
              </a:solidFill>
              <a:latin typeface="Century Gothic" panose="020B0502020202020204" pitchFamily="34" charset="0"/>
            </a:endParaRPr>
          </a:p>
        </p:txBody>
      </p:sp>
      <p:sp>
        <p:nvSpPr>
          <p:cNvPr id="8" name="CuadroTexto 7">
            <a:extLst>
              <a:ext uri="{FF2B5EF4-FFF2-40B4-BE49-F238E27FC236}">
                <a16:creationId xmlns:a16="http://schemas.microsoft.com/office/drawing/2014/main" id="{91DA2374-3798-5E27-23B9-6864CCA8A8FD}"/>
              </a:ext>
            </a:extLst>
          </p:cNvPr>
          <p:cNvSpPr txBox="1"/>
          <p:nvPr/>
        </p:nvSpPr>
        <p:spPr>
          <a:xfrm>
            <a:off x="5179581" y="3238178"/>
            <a:ext cx="1932000" cy="307777"/>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Monotonía. </a:t>
            </a:r>
            <a:endParaRPr lang="es-CO" sz="1400" dirty="0">
              <a:latin typeface="Century Gothic" panose="020B0502020202020204" pitchFamily="34" charset="0"/>
            </a:endParaRPr>
          </a:p>
        </p:txBody>
      </p:sp>
      <p:sp>
        <p:nvSpPr>
          <p:cNvPr id="9" name="CuadroTexto 8">
            <a:extLst>
              <a:ext uri="{FF2B5EF4-FFF2-40B4-BE49-F238E27FC236}">
                <a16:creationId xmlns:a16="http://schemas.microsoft.com/office/drawing/2014/main" id="{91DA2374-3798-5E27-23B9-6864CCA8A8FD}"/>
              </a:ext>
            </a:extLst>
          </p:cNvPr>
          <p:cNvSpPr txBox="1"/>
          <p:nvPr/>
        </p:nvSpPr>
        <p:spPr>
          <a:xfrm>
            <a:off x="515364" y="2429188"/>
            <a:ext cx="2853683" cy="307777"/>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Factores humanos. Clima</a:t>
            </a:r>
            <a:endParaRPr lang="es-CO" sz="1400" dirty="0">
              <a:latin typeface="Century Gothic" panose="020B0502020202020204" pitchFamily="34" charset="0"/>
            </a:endParaRPr>
          </a:p>
        </p:txBody>
      </p:sp>
      <p:sp>
        <p:nvSpPr>
          <p:cNvPr id="10" name="CuadroTexto 9">
            <a:extLst>
              <a:ext uri="{FF2B5EF4-FFF2-40B4-BE49-F238E27FC236}">
                <a16:creationId xmlns:a16="http://schemas.microsoft.com/office/drawing/2014/main" id="{91DA2374-3798-5E27-23B9-6864CCA8A8FD}"/>
              </a:ext>
            </a:extLst>
          </p:cNvPr>
          <p:cNvSpPr txBox="1"/>
          <p:nvPr/>
        </p:nvSpPr>
        <p:spPr>
          <a:xfrm>
            <a:off x="8734640" y="2352414"/>
            <a:ext cx="1932000" cy="738664"/>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Privación derechos de trabajadores.</a:t>
            </a:r>
          </a:p>
        </p:txBody>
      </p:sp>
      <p:sp>
        <p:nvSpPr>
          <p:cNvPr id="11" name="CuadroTexto 10">
            <a:extLst>
              <a:ext uri="{FF2B5EF4-FFF2-40B4-BE49-F238E27FC236}">
                <a16:creationId xmlns:a16="http://schemas.microsoft.com/office/drawing/2014/main" id="{91DA2374-3798-5E27-23B9-6864CCA8A8FD}"/>
              </a:ext>
            </a:extLst>
          </p:cNvPr>
          <p:cNvSpPr txBox="1"/>
          <p:nvPr/>
        </p:nvSpPr>
        <p:spPr>
          <a:xfrm>
            <a:off x="8734640" y="4578229"/>
            <a:ext cx="1932000" cy="307777"/>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Vulnerabilidad</a:t>
            </a:r>
          </a:p>
        </p:txBody>
      </p:sp>
      <p:sp>
        <p:nvSpPr>
          <p:cNvPr id="12" name="CuadroTexto 11">
            <a:extLst>
              <a:ext uri="{FF2B5EF4-FFF2-40B4-BE49-F238E27FC236}">
                <a16:creationId xmlns:a16="http://schemas.microsoft.com/office/drawing/2014/main" id="{91DA2374-3798-5E27-23B9-6864CCA8A8FD}"/>
              </a:ext>
            </a:extLst>
          </p:cNvPr>
          <p:cNvSpPr txBox="1"/>
          <p:nvPr/>
        </p:nvSpPr>
        <p:spPr>
          <a:xfrm>
            <a:off x="942590" y="4942267"/>
            <a:ext cx="1932000" cy="307777"/>
          </a:xfrm>
          <a:prstGeom prst="rect">
            <a:avLst/>
          </a:prstGeom>
          <a:noFill/>
        </p:spPr>
        <p:txBody>
          <a:bodyPr wrap="square" rtlCol="0">
            <a:spAutoFit/>
          </a:bodyPr>
          <a:lstStyle/>
          <a:p>
            <a:pPr marL="285750" indent="-285750" algn="just">
              <a:buFont typeface="Wingdings" pitchFamily="2" charset="2"/>
              <a:buChar char="ü"/>
            </a:pPr>
            <a:r>
              <a:rPr lang="es-CO" sz="1400" dirty="0" smtClean="0">
                <a:latin typeface="Century Gothic" panose="020B0502020202020204" pitchFamily="34" charset="0"/>
              </a:rPr>
              <a:t>Miopía</a:t>
            </a:r>
          </a:p>
        </p:txBody>
      </p:sp>
      <p:pic>
        <p:nvPicPr>
          <p:cNvPr id="15" name="Imagen 14"/>
          <p:cNvPicPr>
            <a:picLocks noChangeAspect="1"/>
          </p:cNvPicPr>
          <p:nvPr/>
        </p:nvPicPr>
        <p:blipFill>
          <a:blip r:embed="rId5"/>
          <a:stretch>
            <a:fillRect/>
          </a:stretch>
        </p:blipFill>
        <p:spPr>
          <a:xfrm>
            <a:off x="570327" y="2985063"/>
            <a:ext cx="2519103" cy="1324560"/>
          </a:xfrm>
          <a:prstGeom prst="rect">
            <a:avLst/>
          </a:prstGeom>
        </p:spPr>
      </p:pic>
      <p:pic>
        <p:nvPicPr>
          <p:cNvPr id="16" name="Imagen 15"/>
          <p:cNvPicPr>
            <a:picLocks noChangeAspect="1"/>
          </p:cNvPicPr>
          <p:nvPr/>
        </p:nvPicPr>
        <p:blipFill>
          <a:blip r:embed="rId6"/>
          <a:stretch>
            <a:fillRect/>
          </a:stretch>
        </p:blipFill>
        <p:spPr>
          <a:xfrm>
            <a:off x="5495499" y="3651333"/>
            <a:ext cx="1300163" cy="1300163"/>
          </a:xfrm>
          <a:prstGeom prst="rect">
            <a:avLst/>
          </a:prstGeom>
        </p:spPr>
      </p:pic>
    </p:spTree>
    <p:extLst>
      <p:ext uri="{BB962C8B-B14F-4D97-AF65-F5344CB8AC3E}">
        <p14:creationId xmlns:p14="http://schemas.microsoft.com/office/powerpoint/2010/main" val="388191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FC33-C288-6034-FCF8-EC673F127245}"/>
            </a:ext>
          </a:extLst>
        </p:cNvPr>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2109045" y="1529524"/>
            <a:ext cx="8298977" cy="4867267"/>
          </a:xfrm>
          <a:prstGeom prst="rect">
            <a:avLst/>
          </a:prstGeom>
        </p:spPr>
      </p:pic>
      <p:sp>
        <p:nvSpPr>
          <p:cNvPr id="5" name="CuadroTexto 4">
            <a:extLst>
              <a:ext uri="{FF2B5EF4-FFF2-40B4-BE49-F238E27FC236}">
                <a16:creationId xmlns:a16="http://schemas.microsoft.com/office/drawing/2014/main" id="{11F7ADBC-A33F-D081-377E-40BFB417CC19}"/>
              </a:ext>
            </a:extLst>
          </p:cNvPr>
          <p:cNvSpPr txBox="1"/>
          <p:nvPr/>
        </p:nvSpPr>
        <p:spPr>
          <a:xfrm>
            <a:off x="215152" y="461579"/>
            <a:ext cx="8229600" cy="707886"/>
          </a:xfrm>
          <a:prstGeom prst="rect">
            <a:avLst/>
          </a:prstGeom>
          <a:noFill/>
        </p:spPr>
        <p:txBody>
          <a:bodyPr wrap="square" rtlCol="0">
            <a:spAutoFit/>
          </a:bodyPr>
          <a:lstStyle/>
          <a:p>
            <a:pPr algn="ctr"/>
            <a:r>
              <a:rPr lang="es-CO" sz="4000" b="1" dirty="0" smtClean="0">
                <a:solidFill>
                  <a:srgbClr val="002060"/>
                </a:solidFill>
                <a:latin typeface="Century Gothic" panose="020B0502020202020204" pitchFamily="34" charset="0"/>
              </a:rPr>
              <a:t>FUNCIONES BASICAS DE FAYOL</a:t>
            </a:r>
            <a:endParaRPr lang="es-CO" sz="4000" b="1" dirty="0">
              <a:solidFill>
                <a:srgbClr val="002060"/>
              </a:solidFill>
              <a:latin typeface="Century Gothic" panose="020B0502020202020204" pitchFamily="34" charset="0"/>
            </a:endParaRPr>
          </a:p>
        </p:txBody>
      </p:sp>
    </p:spTree>
    <p:extLst>
      <p:ext uri="{BB962C8B-B14F-4D97-AF65-F5344CB8AC3E}">
        <p14:creationId xmlns:p14="http://schemas.microsoft.com/office/powerpoint/2010/main" val="23643763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TotalTime>
  <Words>376</Words>
  <Application>Microsoft Office PowerPoint</Application>
  <PresentationFormat>Panorámica</PresentationFormat>
  <Paragraphs>47</Paragraphs>
  <Slides>16</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16</vt:i4>
      </vt:variant>
    </vt:vector>
  </HeadingPairs>
  <TitlesOfParts>
    <vt:vector size="23" baseType="lpstr">
      <vt:lpstr>Arial</vt:lpstr>
      <vt:lpstr>Arial MT</vt:lpstr>
      <vt:lpstr>Calibri</vt:lpstr>
      <vt:lpstr>Calibri Light</vt:lpstr>
      <vt:lpstr>Century Gothic</vt:lpstr>
      <vt:lpstr>Wingdings</vt:lpstr>
      <vt:lpstr>Tema de Office</vt:lpstr>
      <vt:lpstr>Presentación de PowerPoint</vt:lpstr>
      <vt:lpstr>MODULO 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dc:creator>
  <cp:lastModifiedBy>Lenovo</cp:lastModifiedBy>
  <cp:revision>24</cp:revision>
  <dcterms:created xsi:type="dcterms:W3CDTF">2025-12-08T23:42:15Z</dcterms:created>
  <dcterms:modified xsi:type="dcterms:W3CDTF">2026-03-03T16:31:48Z</dcterms:modified>
</cp:coreProperties>
</file>